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9" r:id="rId3"/>
    <p:sldId id="262" r:id="rId4"/>
    <p:sldId id="260" r:id="rId5"/>
    <p:sldId id="257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7EE"/>
    <a:srgbClr val="81ECF7"/>
    <a:srgbClr val="47F739"/>
    <a:srgbClr val="FF7979"/>
    <a:srgbClr val="FF3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58" autoAdjust="0"/>
    <p:restoredTop sz="67170" autoAdjust="0"/>
  </p:normalViewPr>
  <p:slideViewPr>
    <p:cSldViewPr snapToGrid="0">
      <p:cViewPr varScale="1">
        <p:scale>
          <a:sx n="59" d="100"/>
          <a:sy n="59" d="100"/>
        </p:scale>
        <p:origin x="19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9304B-E25D-4D5B-8CA4-8A1A05C44421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D7879-32B5-42EE-8C27-D3A691EACB2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86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1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みなさんは、しっかりよくかんで食べていますか。　よくかむと、どんないいことがあるのでしょうか？</a:t>
            </a:r>
          </a:p>
        </p:txBody>
      </p:sp>
      <p:sp>
        <p:nvSpPr>
          <p:cNvPr id="111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D7879-32B5-42EE-8C27-D3A691EACB2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302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86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3</a:t>
            </a:r>
            <a:r>
              <a:rPr kumimoji="1" lang="ja-JP" altLang="en-US" dirty="0"/>
              <a:t>番の</a:t>
            </a:r>
            <a:r>
              <a:rPr kumimoji="1" lang="en-US" altLang="ja-JP" dirty="0"/>
              <a:t>20</a:t>
            </a:r>
            <a:r>
              <a:rPr kumimoji="1" lang="ja-JP" altLang="en-US" dirty="0"/>
              <a:t>回です。。みなさんは、ひとくち何回くらい噛んでいますか？</a:t>
            </a:r>
          </a:p>
          <a:p>
            <a:r>
              <a:rPr kumimoji="1" lang="en-US" altLang="ja-JP" dirty="0"/>
              <a:t>20</a:t>
            </a:r>
            <a:r>
              <a:rPr kumimoji="1" lang="ja-JP" altLang="en-US" dirty="0"/>
              <a:t>回は、結構時間がかかりますよね。。</a:t>
            </a:r>
          </a:p>
          <a:p>
            <a:r>
              <a:rPr kumimoji="1" lang="ja-JP" altLang="en-US" dirty="0"/>
              <a:t>時間に余裕があるときには、ひとくち</a:t>
            </a:r>
            <a:r>
              <a:rPr kumimoji="1" lang="en-US" altLang="ja-JP" dirty="0"/>
              <a:t>30</a:t>
            </a:r>
            <a:r>
              <a:rPr kumimoji="1" lang="ja-JP" altLang="en-US" dirty="0"/>
              <a:t>回噛めるといいですよ。</a:t>
            </a:r>
          </a:p>
          <a:p>
            <a:r>
              <a:rPr kumimoji="1" lang="ja-JP" altLang="en-US" dirty="0"/>
              <a:t>今日から、よく噛んで食べるように気を付けてみましょう。</a:t>
            </a:r>
          </a:p>
        </p:txBody>
      </p:sp>
      <p:sp>
        <p:nvSpPr>
          <p:cNvPr id="1187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D7879-32B5-42EE-8C27-D3A691EACB2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59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まず、よく噛むといいこと一つ目</a:t>
            </a:r>
            <a:endParaRPr kumimoji="1" lang="en-US" altLang="ja-JP" dirty="0"/>
          </a:p>
          <a:p>
            <a:r>
              <a:rPr kumimoji="1" lang="ja-JP" altLang="en-US" dirty="0"/>
              <a:t>食べすぎを防いでくれます。よくかむことで、もうおなかいっぱいだよーという合図を脳に送ってくれるので、</a:t>
            </a:r>
            <a:endParaRPr kumimoji="1" lang="en-US" altLang="ja-JP" dirty="0"/>
          </a:p>
          <a:p>
            <a:r>
              <a:rPr kumimoji="1" lang="ja-JP" altLang="en-US" dirty="0"/>
              <a:t>ちょうどよい量でごちそうさまをすることができます。</a:t>
            </a:r>
            <a:endParaRPr kumimoji="1" lang="en-US" altLang="ja-JP" dirty="0"/>
          </a:p>
          <a:p>
            <a:r>
              <a:rPr kumimoji="1" lang="ja-JP" altLang="en-US" dirty="0"/>
              <a:t>よく噛まないと、脳に合図が送られないので、食べ過ぎてしまいます。</a:t>
            </a:r>
          </a:p>
        </p:txBody>
      </p:sp>
      <p:sp>
        <p:nvSpPr>
          <p:cNvPr id="112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D7879-32B5-42EE-8C27-D3A691EACB2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47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3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よく噛むといいこと２つ目。よく噛むと、脳の働きがよくなります。脳の働きがよくなると、漢字を覚えたり、かけ算を覚えたりする記憶力や、勉強に一生懸命取り組む集中力が、アップします。だから、よくかむと、もしかしたら、頭がよくなるかもしれませんよ。</a:t>
            </a:r>
          </a:p>
        </p:txBody>
      </p:sp>
      <p:sp>
        <p:nvSpPr>
          <p:cNvPr id="1131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D7879-32B5-42EE-8C27-D3A691EACB2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62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3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それから、いいこと３つ目は、栄養の吸収がよくなります。</a:t>
            </a:r>
            <a:endParaRPr kumimoji="1" lang="en-US" altLang="ja-JP" dirty="0"/>
          </a:p>
          <a:p>
            <a:r>
              <a:rPr kumimoji="1" lang="ja-JP" altLang="en-US" dirty="0"/>
              <a:t>食べた物は胃の中に入りますよね。よくかんで、食べ物を小さくかみ砕くと、消化がよくなって体に栄養を取り入れやすくなります。</a:t>
            </a:r>
          </a:p>
        </p:txBody>
      </p:sp>
      <p:sp>
        <p:nvSpPr>
          <p:cNvPr id="113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D7879-32B5-42EE-8C27-D3A691EACB2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62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4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いいこと４つ目は、虫歯になりにくくしてくれます。</a:t>
            </a:r>
          </a:p>
          <a:p>
            <a:r>
              <a:rPr kumimoji="1" lang="ja-JP" altLang="en-US" dirty="0"/>
              <a:t>よく噛むと、食べ物はこまかくなりますね。。それから、細かくなるだけでなく、何か口の中に出てきませんか？。。。。。食べ物が口に入ると、「唾液」が出てきます。。。唾液とは、つばのことです。硬いするめなどを食べたとき、するめはカラカラですが、口に入れると、だんだん湿ってきてやわらかくなりますよね。それは、唾液がたくさん出て、やわらかくしてくれているからです。</a:t>
            </a:r>
          </a:p>
          <a:p>
            <a:endParaRPr kumimoji="1" lang="en-US" altLang="ja-JP" dirty="0"/>
          </a:p>
        </p:txBody>
      </p:sp>
      <p:sp>
        <p:nvSpPr>
          <p:cNvPr id="1145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D7879-32B5-42EE-8C27-D3A691EACB2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257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5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この唾液が、口の中の食べかすを落としたり、虫歯菌をやっつけてくれたりするので、虫歯を防いでくれます。　</a:t>
            </a:r>
            <a:endParaRPr kumimoji="1" lang="en-US" altLang="ja-JP" dirty="0"/>
          </a:p>
          <a:p>
            <a:r>
              <a:rPr kumimoji="1" lang="ja-JP" altLang="en-US" dirty="0"/>
              <a:t>それから、唾液には、体によくないものを減らす働きがあるので、虫歯だけでなく、悪い病気にもかかりにくくしてくれます。</a:t>
            </a:r>
          </a:p>
        </p:txBody>
      </p:sp>
      <p:sp>
        <p:nvSpPr>
          <p:cNvPr id="1152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D7879-32B5-42EE-8C27-D3A691EACB2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1023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6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よく噛むと、食べすぎを防いだり、脳の働きをよくしたり、　栄養の吸収力がアップしたり、虫歯を防いでくれたりなど　たくさんのいいことがありましたね。</a:t>
            </a:r>
            <a:endParaRPr kumimoji="1" lang="en-US" altLang="ja-JP" dirty="0"/>
          </a:p>
        </p:txBody>
      </p:sp>
      <p:sp>
        <p:nvSpPr>
          <p:cNvPr id="116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D7879-32B5-42EE-8C27-D3A691EACB2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124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7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では、　ひとくち食べたら、何回くらい　噛めばよいのでしょうか？</a:t>
            </a:r>
          </a:p>
        </p:txBody>
      </p:sp>
      <p:sp>
        <p:nvSpPr>
          <p:cNvPr id="1171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D7879-32B5-42EE-8C27-D3A691EACB2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3163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7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それでは一緒に考えてみましょう。　　</a:t>
            </a:r>
          </a:p>
          <a:p>
            <a:r>
              <a:rPr kumimoji="1" lang="ja-JP" altLang="en-US" dirty="0"/>
              <a:t>１番、５回。。。。２番、</a:t>
            </a:r>
            <a:r>
              <a:rPr kumimoji="1" lang="en-US" altLang="ja-JP" dirty="0"/>
              <a:t>10</a:t>
            </a:r>
            <a:r>
              <a:rPr kumimoji="1" lang="ja-JP" altLang="en-US" dirty="0"/>
              <a:t>回。。。。３番、</a:t>
            </a:r>
            <a:r>
              <a:rPr kumimoji="1" lang="en-US" altLang="ja-JP" dirty="0"/>
              <a:t>2</a:t>
            </a:r>
            <a:r>
              <a:rPr kumimoji="1" lang="ja-JP" altLang="en-US" dirty="0"/>
              <a:t>０回</a:t>
            </a:r>
            <a:endParaRPr kumimoji="1" lang="en-US" altLang="ja-JP" dirty="0"/>
          </a:p>
          <a:p>
            <a:r>
              <a:rPr kumimoji="1" lang="ja-JP" altLang="en-US" dirty="0"/>
              <a:t>答えは決まりましたか？　　　答えは</a:t>
            </a:r>
            <a:endParaRPr kumimoji="1" lang="en-US" altLang="ja-JP" dirty="0"/>
          </a:p>
        </p:txBody>
      </p:sp>
      <p:sp>
        <p:nvSpPr>
          <p:cNvPr id="117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2D7879-32B5-42EE-8C27-D3A691EACB2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05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2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62-9DA8-4165-9003-3864EAB45F9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9EBE-6B5E-4FFA-BE40-DD6825423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21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62-9DA8-4165-9003-3864EAB45F9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9EBE-6B5E-4FFA-BE40-DD6825423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26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62-9DA8-4165-9003-3864EAB45F9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9EBE-6B5E-4FFA-BE40-DD6825423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8835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62-9DA8-4165-9003-3864EAB45F9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9EBE-6B5E-4FFA-BE40-DD6825423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631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62-9DA8-4165-9003-3864EAB45F9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9EBE-6B5E-4FFA-BE40-DD6825423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35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62-9DA8-4165-9003-3864EAB45F9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9EBE-6B5E-4FFA-BE40-DD6825423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070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62-9DA8-4165-9003-3864EAB45F9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9EBE-6B5E-4FFA-BE40-DD6825423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54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62-9DA8-4165-9003-3864EAB45F9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9EBE-6B5E-4FFA-BE40-DD6825423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03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62-9DA8-4165-9003-3864EAB45F9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9EBE-6B5E-4FFA-BE40-DD6825423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163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62-9DA8-4165-9003-3864EAB45F9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9EBE-6B5E-4FFA-BE40-DD6825423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434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2A62-9DA8-4165-9003-3864EAB45F9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49EBE-6B5E-4FFA-BE40-DD6825423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2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2A62-9DA8-4165-9003-3864EAB45F93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49EBE-6B5E-4FFA-BE40-DD68254235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36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microsoft.com/office/2007/relationships/media" Target="../media/media7.mp3"/><Relationship Id="rId7" Type="http://schemas.openxmlformats.org/officeDocument/2006/relationships/image" Target="../media/image15.png"/><Relationship Id="rId12" Type="http://schemas.openxmlformats.org/officeDocument/2006/relationships/image" Target="../media/image12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audio" Target="../media/media7.mp3"/><Relationship Id="rId9" Type="http://schemas.microsoft.com/office/2007/relationships/hdphoto" Target="../media/hdphoto1.wdp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9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9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mp3"/><Relationship Id="rId7" Type="http://schemas.openxmlformats.org/officeDocument/2006/relationships/image" Target="../media/image5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1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ECF7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大きな口を開けている人のイラスト（男性）">
            <a:extLst>
              <a:ext uri="{FF2B5EF4-FFF2-40B4-BE49-F238E27FC236}">
                <a16:creationId xmlns:a16="http://schemas.microsoft.com/office/drawing/2014/main" id="{69E630DF-182C-F37C-E28A-7F634758F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3"/>
          <a:stretch/>
        </p:blipFill>
        <p:spPr bwMode="auto">
          <a:xfrm>
            <a:off x="3098856" y="1442942"/>
            <a:ext cx="6250158" cy="541505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8" name="字幕 2"/>
          <p:cNvSpPr>
            <a:spLocks noGrp="1"/>
          </p:cNvSpPr>
          <p:nvPr>
            <p:ph type="subTitle" idx="1"/>
          </p:nvPr>
        </p:nvSpPr>
        <p:spPr>
          <a:xfrm>
            <a:off x="924003" y="891583"/>
            <a:ext cx="10572594" cy="2664418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l"/>
            <a:r>
              <a:rPr kumimoji="1" lang="ja-JP" altLang="en-US" sz="5400" b="1" dirty="0">
                <a:ln w="9525" cap="rnd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よくかむと</a:t>
            </a:r>
            <a:r>
              <a:rPr lang="ja-JP" altLang="en-US" sz="5400" b="1" dirty="0">
                <a:ln w="9525" cap="rnd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</a:t>
            </a:r>
            <a:r>
              <a:rPr kumimoji="1" lang="ja-JP" altLang="en-US" sz="5400" b="1" dirty="0">
                <a:ln w="9525" cap="rnd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どんないいことがあるのかな</a:t>
            </a:r>
            <a:r>
              <a:rPr kumimoji="1" lang="ja-JP" alt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？</a:t>
            </a:r>
          </a:p>
        </p:txBody>
      </p:sp>
      <p:pic>
        <p:nvPicPr>
          <p:cNvPr id="3" name="かみかみ1">
            <a:hlinkClick r:id="" action="ppaction://media"/>
            <a:extLst>
              <a:ext uri="{FF2B5EF4-FFF2-40B4-BE49-F238E27FC236}">
                <a16:creationId xmlns:a16="http://schemas.microsoft.com/office/drawing/2014/main" id="{CF8A5A37-F3F4-AD43-F3EE-9F54C7A58A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69859" y="6050555"/>
            <a:ext cx="487363" cy="48736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69742FC-E822-46A3-86C6-FFBFF3FC9942}"/>
              </a:ext>
            </a:extLst>
          </p:cNvPr>
          <p:cNvSpPr/>
          <p:nvPr/>
        </p:nvSpPr>
        <p:spPr>
          <a:xfrm>
            <a:off x="8806706" y="5902037"/>
            <a:ext cx="36358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ja-JP" alt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絵：いらすとや</a:t>
            </a:r>
            <a:endParaRPr lang="en-US" altLang="ja-JP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ナレーション：</a:t>
            </a:r>
            <a:r>
              <a:rPr lang="en-US" altLang="ja-JP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©</a:t>
            </a:r>
            <a:r>
              <a:rPr lang="ja-JP" altLang="en-US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音読さん</a:t>
            </a:r>
            <a:endParaRPr lang="en-US" altLang="ja-JP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1352603"/>
      </p:ext>
    </p:extLst>
  </p:cSld>
  <p:clrMapOvr>
    <a:masterClrMapping/>
  </p:clrMapOvr>
  <p:transition spd="slow" advClick="0" advTm="8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5455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A8D2209-0CE7-4B04-ADE2-3C81F31219E9}"/>
              </a:ext>
            </a:extLst>
          </p:cNvPr>
          <p:cNvSpPr/>
          <p:nvPr/>
        </p:nvSpPr>
        <p:spPr>
          <a:xfrm>
            <a:off x="449580" y="485691"/>
            <a:ext cx="11069320" cy="58866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テキスト ボックス 1"/>
          <p:cNvSpPr txBox="1"/>
          <p:nvPr/>
        </p:nvSpPr>
        <p:spPr>
          <a:xfrm>
            <a:off x="1436370" y="1184091"/>
            <a:ext cx="7505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こたえは・・・</a:t>
            </a:r>
          </a:p>
        </p:txBody>
      </p:sp>
      <p:sp>
        <p:nvSpPr>
          <p:cNvPr id="1181" name="テキスト ボックス 2"/>
          <p:cNvSpPr txBox="1"/>
          <p:nvPr/>
        </p:nvSpPr>
        <p:spPr>
          <a:xfrm>
            <a:off x="1847903" y="3134361"/>
            <a:ext cx="7867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b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 </a:t>
            </a:r>
            <a:r>
              <a:rPr lang="ja-JP" altLang="en-US" sz="9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２</a:t>
            </a:r>
            <a:r>
              <a:rPr kumimoji="1" lang="en-US" altLang="ja-JP" sz="9600" b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</a:t>
            </a:r>
            <a:r>
              <a:rPr kumimoji="1" lang="ja-JP" altLang="en-US" sz="96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</a:t>
            </a:r>
          </a:p>
        </p:txBody>
      </p:sp>
      <p:pic>
        <p:nvPicPr>
          <p:cNvPr id="2050" name="Picture 2" descr="美味しそうにご飯を食べる男の子のイラスト">
            <a:extLst>
              <a:ext uri="{FF2B5EF4-FFF2-40B4-BE49-F238E27FC236}">
                <a16:creationId xmlns:a16="http://schemas.microsoft.com/office/drawing/2014/main" id="{6FAE01AA-9A4E-7DA1-945D-288E84638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31" y="2518037"/>
            <a:ext cx="4642045" cy="464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かみかみ10 (2)">
            <a:hlinkClick r:id="" action="ppaction://media"/>
            <a:extLst>
              <a:ext uri="{FF2B5EF4-FFF2-40B4-BE49-F238E27FC236}">
                <a16:creationId xmlns:a16="http://schemas.microsoft.com/office/drawing/2014/main" id="{F55C4CF0-3A8D-C6BD-131E-ECCD605145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74538" y="615659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5659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テキスト ボックス 3"/>
          <p:cNvSpPr txBox="1"/>
          <p:nvPr/>
        </p:nvSpPr>
        <p:spPr>
          <a:xfrm>
            <a:off x="0" y="-2923"/>
            <a:ext cx="12192000" cy="10161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その１　食べすぎをふせぐ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1B1009F-F6DB-4B3A-BE0E-2C2E235629C3}"/>
              </a:ext>
            </a:extLst>
          </p:cNvPr>
          <p:cNvGrpSpPr/>
          <p:nvPr/>
        </p:nvGrpSpPr>
        <p:grpSpPr>
          <a:xfrm>
            <a:off x="6184899" y="2822282"/>
            <a:ext cx="5340493" cy="4035718"/>
            <a:chOff x="-320852" y="2822282"/>
            <a:chExt cx="5340493" cy="4035718"/>
          </a:xfrm>
        </p:grpSpPr>
        <p:pic>
          <p:nvPicPr>
            <p:cNvPr id="1026" name="Picture 2" descr="カレーを食べる人のイラスト">
              <a:extLst>
                <a:ext uri="{FF2B5EF4-FFF2-40B4-BE49-F238E27FC236}">
                  <a16:creationId xmlns:a16="http://schemas.microsoft.com/office/drawing/2014/main" id="{75C1F075-73AA-367B-C765-355C635D4F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34255"/>
            <a:stretch/>
          </p:blipFill>
          <p:spPr bwMode="auto">
            <a:xfrm>
              <a:off x="-320852" y="2822282"/>
              <a:ext cx="5340493" cy="4035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 rot="1278455">
              <a:off x="3566107" y="3378999"/>
              <a:ext cx="1067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もぐ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20912782">
              <a:off x="661624" y="3037725"/>
              <a:ext cx="1067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もぐ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D47B875-2D1B-491F-A3D3-1726859B0770}"/>
              </a:ext>
            </a:extLst>
          </p:cNvPr>
          <p:cNvSpPr txBox="1"/>
          <p:nvPr/>
        </p:nvSpPr>
        <p:spPr>
          <a:xfrm rot="20886644">
            <a:off x="8004904" y="2465110"/>
            <a:ext cx="106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もぐ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1F51F94-27FA-4938-B17F-19F456766758}"/>
              </a:ext>
            </a:extLst>
          </p:cNvPr>
          <p:cNvSpPr txBox="1"/>
          <p:nvPr/>
        </p:nvSpPr>
        <p:spPr>
          <a:xfrm rot="890044">
            <a:off x="9590940" y="2704036"/>
            <a:ext cx="106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もぐ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101A4F2-39B1-D0D9-3492-D8EB9B07B5CC}"/>
              </a:ext>
            </a:extLst>
          </p:cNvPr>
          <p:cNvGrpSpPr/>
          <p:nvPr/>
        </p:nvGrpSpPr>
        <p:grpSpPr>
          <a:xfrm>
            <a:off x="933863" y="1503460"/>
            <a:ext cx="4727728" cy="4274299"/>
            <a:chOff x="933863" y="1503460"/>
            <a:chExt cx="4727728" cy="4274299"/>
          </a:xfrm>
        </p:grpSpPr>
        <p:sp>
          <p:nvSpPr>
            <p:cNvPr id="7" name="吹き出し: 円形 6">
              <a:extLst>
                <a:ext uri="{FF2B5EF4-FFF2-40B4-BE49-F238E27FC236}">
                  <a16:creationId xmlns:a16="http://schemas.microsoft.com/office/drawing/2014/main" id="{44F76252-CEC8-4322-8804-CA15867725BA}"/>
                </a:ext>
              </a:extLst>
            </p:cNvPr>
            <p:cNvSpPr/>
            <p:nvPr/>
          </p:nvSpPr>
          <p:spPr>
            <a:xfrm rot="20978804">
              <a:off x="933863" y="1503460"/>
              <a:ext cx="4727728" cy="4274299"/>
            </a:xfrm>
            <a:prstGeom prst="wedgeEllipseCallout">
              <a:avLst>
                <a:gd name="adj1" fmla="val 85599"/>
                <a:gd name="adj2" fmla="val 22183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74658BA6-33EF-B478-8DD3-4AAA6CBF9018}"/>
                </a:ext>
              </a:extLst>
            </p:cNvPr>
            <p:cNvGrpSpPr/>
            <p:nvPr/>
          </p:nvGrpSpPr>
          <p:grpSpPr>
            <a:xfrm>
              <a:off x="1610139" y="2213568"/>
              <a:ext cx="3261015" cy="3184697"/>
              <a:chOff x="1610139" y="2213568"/>
              <a:chExt cx="3261015" cy="3184697"/>
            </a:xfrm>
          </p:grpSpPr>
          <p:pic>
            <p:nvPicPr>
              <p:cNvPr id="3" name="Picture 2" descr="脳のイラスト">
                <a:extLst>
                  <a:ext uri="{FF2B5EF4-FFF2-40B4-BE49-F238E27FC236}">
                    <a16:creationId xmlns:a16="http://schemas.microsoft.com/office/drawing/2014/main" id="{CD2BE475-0C21-4931-BDA4-160C7B167B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3570" y="3202852"/>
                <a:ext cx="2373418" cy="21954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902D5C08-4BB1-4617-B5CB-D4915EA16DEC}"/>
                  </a:ext>
                </a:extLst>
              </p:cNvPr>
              <p:cNvSpPr txBox="1"/>
              <p:nvPr/>
            </p:nvSpPr>
            <p:spPr>
              <a:xfrm>
                <a:off x="1820125" y="2213568"/>
                <a:ext cx="291132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28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おなか</a:t>
                </a:r>
                <a:endParaRPr lang="en-US" altLang="ja-JP" sz="28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  <a:p>
                <a:pPr algn="ctr"/>
                <a:r>
                  <a:rPr lang="ja-JP" altLang="en-US" sz="2800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いっぱいだよ～</a:t>
                </a:r>
                <a:endParaRPr kumimoji="1" lang="ja-JP" altLang="en-US" sz="28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endParaRPr>
              </a:p>
            </p:txBody>
          </p: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BE2B8EF9-21DC-4F5B-8DA1-4462AFA036D7}"/>
                  </a:ext>
                </a:extLst>
              </p:cNvPr>
              <p:cNvCxnSpPr/>
              <p:nvPr/>
            </p:nvCxnSpPr>
            <p:spPr>
              <a:xfrm>
                <a:off x="1610139" y="2756452"/>
                <a:ext cx="874644" cy="67254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0F7BA5D8-9310-4271-8919-49F563A06D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77625" y="2748169"/>
                <a:ext cx="693529" cy="64950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E396DF7-D4CF-410D-A478-BFF22DB23077}"/>
              </a:ext>
            </a:extLst>
          </p:cNvPr>
          <p:cNvSpPr txBox="1"/>
          <p:nvPr/>
        </p:nvSpPr>
        <p:spPr>
          <a:xfrm>
            <a:off x="10838651" y="1207623"/>
            <a:ext cx="1046440" cy="37702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ゆっくりよくかんで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たべると・・・</a:t>
            </a:r>
            <a:endParaRPr kumimoji="1"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6" name="かみかみ２">
            <a:hlinkClick r:id="" action="ppaction://media"/>
            <a:extLst>
              <a:ext uri="{FF2B5EF4-FFF2-40B4-BE49-F238E27FC236}">
                <a16:creationId xmlns:a16="http://schemas.microsoft.com/office/drawing/2014/main" id="{E1372A06-3313-42FF-8AA6-821537CC0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98932" y="6025971"/>
            <a:ext cx="609600" cy="6096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08A27AA-57A4-96A3-0801-3BAB6C256080}"/>
              </a:ext>
            </a:extLst>
          </p:cNvPr>
          <p:cNvSpPr txBox="1"/>
          <p:nvPr/>
        </p:nvSpPr>
        <p:spPr>
          <a:xfrm>
            <a:off x="4947356" y="35193"/>
            <a:ext cx="647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た</a:t>
            </a:r>
          </a:p>
        </p:txBody>
      </p:sp>
    </p:spTree>
    <p:extLst>
      <p:ext uri="{BB962C8B-B14F-4D97-AF65-F5344CB8AC3E}">
        <p14:creationId xmlns:p14="http://schemas.microsoft.com/office/powerpoint/2010/main" val="3775463719"/>
      </p:ext>
    </p:extLst>
  </p:cSld>
  <p:clrMapOvr>
    <a:masterClrMapping/>
  </p:clrMapOvr>
  <p:transition spd="slow"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120000">
                                      <p:cBhvr>
                                        <p:cTn id="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勉強をする男の子のイラスト">
            <a:extLst>
              <a:ext uri="{FF2B5EF4-FFF2-40B4-BE49-F238E27FC236}">
                <a16:creationId xmlns:a16="http://schemas.microsoft.com/office/drawing/2014/main" id="{00617675-1461-B4CE-241A-7CD2E6092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550" y="1962592"/>
            <a:ext cx="5102899" cy="510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0337824-24BA-44CC-8166-3CACCBC2596F}"/>
              </a:ext>
            </a:extLst>
          </p:cNvPr>
          <p:cNvGrpSpPr/>
          <p:nvPr/>
        </p:nvGrpSpPr>
        <p:grpSpPr>
          <a:xfrm>
            <a:off x="3445141" y="1016656"/>
            <a:ext cx="5202308" cy="1495520"/>
            <a:chOff x="630625" y="261813"/>
            <a:chExt cx="5202308" cy="1495520"/>
          </a:xfrm>
        </p:grpSpPr>
        <p:pic>
          <p:nvPicPr>
            <p:cNvPr id="3080" name="Picture 8" descr="虹のイラスト">
              <a:extLst>
                <a:ext uri="{FF2B5EF4-FFF2-40B4-BE49-F238E27FC236}">
                  <a16:creationId xmlns:a16="http://schemas.microsoft.com/office/drawing/2014/main" id="{C0F1408A-CC13-6650-6A85-8029C258DB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3" t="-1296" r="47874" b="76095"/>
            <a:stretch/>
          </p:blipFill>
          <p:spPr bwMode="auto">
            <a:xfrm>
              <a:off x="1219938" y="452124"/>
              <a:ext cx="1226088" cy="811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8" descr="虹のイラスト">
              <a:extLst>
                <a:ext uri="{FF2B5EF4-FFF2-40B4-BE49-F238E27FC236}">
                  <a16:creationId xmlns:a16="http://schemas.microsoft.com/office/drawing/2014/main" id="{159E0A12-C3A9-72EC-0EDB-4BC888F493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3" t="-1296" r="47874" b="76095"/>
            <a:stretch/>
          </p:blipFill>
          <p:spPr bwMode="auto">
            <a:xfrm>
              <a:off x="630625" y="945952"/>
              <a:ext cx="1226088" cy="811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8" descr="虹のイラスト">
              <a:extLst>
                <a:ext uri="{FF2B5EF4-FFF2-40B4-BE49-F238E27FC236}">
                  <a16:creationId xmlns:a16="http://schemas.microsoft.com/office/drawing/2014/main" id="{08BE41D6-5764-5279-8BA5-83598EF89F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3" t="-1296" r="47874" b="76095"/>
            <a:stretch/>
          </p:blipFill>
          <p:spPr bwMode="auto">
            <a:xfrm>
              <a:off x="3912206" y="261813"/>
              <a:ext cx="1226088" cy="811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8" descr="虹のイラスト">
              <a:extLst>
                <a:ext uri="{FF2B5EF4-FFF2-40B4-BE49-F238E27FC236}">
                  <a16:creationId xmlns:a16="http://schemas.microsoft.com/office/drawing/2014/main" id="{B32EB54F-5886-A619-EFA3-0C0BCB5918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93" t="-1296" r="47874" b="76095"/>
            <a:stretch/>
          </p:blipFill>
          <p:spPr bwMode="auto">
            <a:xfrm>
              <a:off x="4606845" y="769677"/>
              <a:ext cx="1226088" cy="811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テキスト ボックス 3">
            <a:extLst>
              <a:ext uri="{FF2B5EF4-FFF2-40B4-BE49-F238E27FC236}">
                <a16:creationId xmlns:a16="http://schemas.microsoft.com/office/drawing/2014/main" id="{F7623D67-520D-44A9-8369-DD6CB4B9EFAD}"/>
              </a:ext>
            </a:extLst>
          </p:cNvPr>
          <p:cNvSpPr txBox="1"/>
          <p:nvPr/>
        </p:nvSpPr>
        <p:spPr>
          <a:xfrm>
            <a:off x="0" y="-2923"/>
            <a:ext cx="12192000" cy="10161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その２　のうの働きがよくなる</a:t>
            </a:r>
          </a:p>
        </p:txBody>
      </p:sp>
      <p:pic>
        <p:nvPicPr>
          <p:cNvPr id="2050" name="Picture 2" descr="筋肉ムキムキの脳みそのキャラクター">
            <a:extLst>
              <a:ext uri="{FF2B5EF4-FFF2-40B4-BE49-F238E27FC236}">
                <a16:creationId xmlns:a16="http://schemas.microsoft.com/office/drawing/2014/main" id="{41CE139B-0633-4D8E-A664-21B0B5CD9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38" y="1358479"/>
            <a:ext cx="2834187" cy="200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6A7781-5ACA-4C8E-9D9C-FF9C153492A2}"/>
              </a:ext>
            </a:extLst>
          </p:cNvPr>
          <p:cNvSpPr txBox="1"/>
          <p:nvPr/>
        </p:nvSpPr>
        <p:spPr>
          <a:xfrm>
            <a:off x="8950207" y="1358479"/>
            <a:ext cx="1846659" cy="50609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のう</a:t>
            </a: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の働きが</a:t>
            </a:r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よく</a:t>
            </a:r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なって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0C2B487-AC8D-44E7-AA93-615FE17BF3D6}"/>
              </a:ext>
            </a:extLst>
          </p:cNvPr>
          <p:cNvSpPr txBox="1"/>
          <p:nvPr/>
        </p:nvSpPr>
        <p:spPr>
          <a:xfrm>
            <a:off x="2093433" y="2382755"/>
            <a:ext cx="738664" cy="37702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勉強もはかどるよ</a:t>
            </a:r>
          </a:p>
        </p:txBody>
      </p:sp>
      <p:pic>
        <p:nvPicPr>
          <p:cNvPr id="2" name="かみかみ３">
            <a:hlinkClick r:id="" action="ppaction://media"/>
            <a:extLst>
              <a:ext uri="{FF2B5EF4-FFF2-40B4-BE49-F238E27FC236}">
                <a16:creationId xmlns:a16="http://schemas.microsoft.com/office/drawing/2014/main" id="{42141BA1-AAC4-4FAB-8D02-C83A654CB3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5303" y="6114659"/>
            <a:ext cx="609600" cy="6096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81F329E-DF03-7DB3-F60D-0D0E62489220}"/>
              </a:ext>
            </a:extLst>
          </p:cNvPr>
          <p:cNvSpPr txBox="1"/>
          <p:nvPr/>
        </p:nvSpPr>
        <p:spPr>
          <a:xfrm>
            <a:off x="5861756" y="35193"/>
            <a:ext cx="97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はたら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514006-2AF0-8726-727C-E70B9B8EADED}"/>
              </a:ext>
            </a:extLst>
          </p:cNvPr>
          <p:cNvSpPr txBox="1"/>
          <p:nvPr/>
        </p:nvSpPr>
        <p:spPr>
          <a:xfrm>
            <a:off x="10335201" y="2512176"/>
            <a:ext cx="461665" cy="8982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はたら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411DAB9-2B46-D999-E72B-8894BF9A90E3}"/>
              </a:ext>
            </a:extLst>
          </p:cNvPr>
          <p:cNvSpPr txBox="1"/>
          <p:nvPr/>
        </p:nvSpPr>
        <p:spPr>
          <a:xfrm>
            <a:off x="2650969" y="2361781"/>
            <a:ext cx="461665" cy="11605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べんきょう</a:t>
            </a:r>
          </a:p>
        </p:txBody>
      </p:sp>
    </p:spTree>
    <p:extLst>
      <p:ext uri="{BB962C8B-B14F-4D97-AF65-F5344CB8AC3E}">
        <p14:creationId xmlns:p14="http://schemas.microsoft.com/office/powerpoint/2010/main" val="1032308093"/>
      </p:ext>
    </p:extLst>
  </p:cSld>
  <p:clrMapOvr>
    <a:masterClrMapping/>
  </p:clrMapOvr>
  <p:transition spd="slow"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健康な胃のキャラクター">
            <a:extLst>
              <a:ext uri="{FF2B5EF4-FFF2-40B4-BE49-F238E27FC236}">
                <a16:creationId xmlns:a16="http://schemas.microsoft.com/office/drawing/2014/main" id="{08B6814E-31AD-A031-0CBE-3B3DD29C1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01" y="2195248"/>
            <a:ext cx="4450628" cy="41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フキダシのイラスト「雲型」">
            <a:extLst>
              <a:ext uri="{FF2B5EF4-FFF2-40B4-BE49-F238E27FC236}">
                <a16:creationId xmlns:a16="http://schemas.microsoft.com/office/drawing/2014/main" id="{3DA4AF9F-67C9-98E0-280B-0B60D7965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0696" flipH="1">
            <a:off x="552381" y="1254609"/>
            <a:ext cx="5223424" cy="384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1EB41A5-B4D0-4863-0A9A-438B962D0398}"/>
              </a:ext>
            </a:extLst>
          </p:cNvPr>
          <p:cNvGrpSpPr/>
          <p:nvPr/>
        </p:nvGrpSpPr>
        <p:grpSpPr>
          <a:xfrm>
            <a:off x="9018365" y="2633609"/>
            <a:ext cx="1739650" cy="1340211"/>
            <a:chOff x="7965371" y="911321"/>
            <a:chExt cx="1739650" cy="1340211"/>
          </a:xfrm>
        </p:grpSpPr>
        <p:sp>
          <p:nvSpPr>
            <p:cNvPr id="2" name="円弧 1">
              <a:extLst>
                <a:ext uri="{FF2B5EF4-FFF2-40B4-BE49-F238E27FC236}">
                  <a16:creationId xmlns:a16="http://schemas.microsoft.com/office/drawing/2014/main" id="{D8200747-994C-3BE2-183E-0050B312048A}"/>
                </a:ext>
              </a:extLst>
            </p:cNvPr>
            <p:cNvSpPr/>
            <p:nvPr/>
          </p:nvSpPr>
          <p:spPr>
            <a:xfrm rot="2160390">
              <a:off x="7965371" y="1031876"/>
              <a:ext cx="1450772" cy="1219656"/>
            </a:xfrm>
            <a:prstGeom prst="arc">
              <a:avLst>
                <a:gd name="adj1" fmla="val 16200000"/>
                <a:gd name="adj2" fmla="val 20888352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円弧 2">
              <a:extLst>
                <a:ext uri="{FF2B5EF4-FFF2-40B4-BE49-F238E27FC236}">
                  <a16:creationId xmlns:a16="http://schemas.microsoft.com/office/drawing/2014/main" id="{40C07257-2D15-9DB1-D240-FFDBF5EAA5FE}"/>
                </a:ext>
              </a:extLst>
            </p:cNvPr>
            <p:cNvSpPr/>
            <p:nvPr/>
          </p:nvSpPr>
          <p:spPr>
            <a:xfrm rot="2160390">
              <a:off x="8254249" y="911321"/>
              <a:ext cx="1450772" cy="1219656"/>
            </a:xfrm>
            <a:prstGeom prst="arc">
              <a:avLst>
                <a:gd name="adj1" fmla="val 16200000"/>
                <a:gd name="adj2" fmla="val 20888352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弧 3">
            <a:extLst>
              <a:ext uri="{FF2B5EF4-FFF2-40B4-BE49-F238E27FC236}">
                <a16:creationId xmlns:a16="http://schemas.microsoft.com/office/drawing/2014/main" id="{B084AB50-E90D-251F-4A02-38A27A2463F2}"/>
              </a:ext>
            </a:extLst>
          </p:cNvPr>
          <p:cNvSpPr/>
          <p:nvPr/>
        </p:nvSpPr>
        <p:spPr>
          <a:xfrm rot="6472199">
            <a:off x="8401653" y="4571022"/>
            <a:ext cx="1450772" cy="1219656"/>
          </a:xfrm>
          <a:prstGeom prst="arc">
            <a:avLst>
              <a:gd name="adj1" fmla="val 16200000"/>
              <a:gd name="adj2" fmla="val 20888352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弧 4">
            <a:extLst>
              <a:ext uri="{FF2B5EF4-FFF2-40B4-BE49-F238E27FC236}">
                <a16:creationId xmlns:a16="http://schemas.microsoft.com/office/drawing/2014/main" id="{C23D7FD9-DA91-F1BF-5A42-D23B38E85879}"/>
              </a:ext>
            </a:extLst>
          </p:cNvPr>
          <p:cNvSpPr/>
          <p:nvPr/>
        </p:nvSpPr>
        <p:spPr>
          <a:xfrm rot="6472199">
            <a:off x="8600142" y="4771737"/>
            <a:ext cx="1450772" cy="1219656"/>
          </a:xfrm>
          <a:prstGeom prst="arc">
            <a:avLst>
              <a:gd name="adj1" fmla="val 16200000"/>
              <a:gd name="adj2" fmla="val 20888352"/>
            </a:avLst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 rot="841134">
            <a:off x="7127177" y="2233059"/>
            <a:ext cx="1448316" cy="1612145"/>
            <a:chOff x="6113387" y="960849"/>
            <a:chExt cx="1448316" cy="1612145"/>
          </a:xfrm>
        </p:grpSpPr>
        <p:sp>
          <p:nvSpPr>
            <p:cNvPr id="6" name="円弧 5">
              <a:extLst>
                <a:ext uri="{FF2B5EF4-FFF2-40B4-BE49-F238E27FC236}">
                  <a16:creationId xmlns:a16="http://schemas.microsoft.com/office/drawing/2014/main" id="{1E4DA02F-E547-6015-9E6A-346D1EAB7740}"/>
                </a:ext>
              </a:extLst>
            </p:cNvPr>
            <p:cNvSpPr/>
            <p:nvPr/>
          </p:nvSpPr>
          <p:spPr>
            <a:xfrm rot="16553801">
              <a:off x="5997829" y="1076407"/>
              <a:ext cx="1450772" cy="1219656"/>
            </a:xfrm>
            <a:prstGeom prst="arc">
              <a:avLst>
                <a:gd name="adj1" fmla="val 16200000"/>
                <a:gd name="adj2" fmla="val 20888352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円弧 6">
              <a:extLst>
                <a:ext uri="{FF2B5EF4-FFF2-40B4-BE49-F238E27FC236}">
                  <a16:creationId xmlns:a16="http://schemas.microsoft.com/office/drawing/2014/main" id="{A6222313-194C-10FD-A3EC-A95B0A6148D9}"/>
                </a:ext>
              </a:extLst>
            </p:cNvPr>
            <p:cNvSpPr/>
            <p:nvPr/>
          </p:nvSpPr>
          <p:spPr>
            <a:xfrm rot="16200000">
              <a:off x="6226489" y="1237780"/>
              <a:ext cx="1450772" cy="1219656"/>
            </a:xfrm>
            <a:prstGeom prst="arc">
              <a:avLst>
                <a:gd name="adj1" fmla="val 16200000"/>
                <a:gd name="adj2" fmla="val 20888352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FD340CD-080A-49CB-B186-C22FFDE945C8}"/>
              </a:ext>
            </a:extLst>
          </p:cNvPr>
          <p:cNvGrpSpPr/>
          <p:nvPr/>
        </p:nvGrpSpPr>
        <p:grpSpPr>
          <a:xfrm>
            <a:off x="5616101" y="3897002"/>
            <a:ext cx="1453879" cy="1641657"/>
            <a:chOff x="3197316" y="3744867"/>
            <a:chExt cx="1453879" cy="1641657"/>
          </a:xfrm>
        </p:grpSpPr>
        <p:sp>
          <p:nvSpPr>
            <p:cNvPr id="8" name="円弧 7">
              <a:extLst>
                <a:ext uri="{FF2B5EF4-FFF2-40B4-BE49-F238E27FC236}">
                  <a16:creationId xmlns:a16="http://schemas.microsoft.com/office/drawing/2014/main" id="{6216A034-0A44-6337-3066-774AEF9A27DA}"/>
                </a:ext>
              </a:extLst>
            </p:cNvPr>
            <p:cNvSpPr/>
            <p:nvPr/>
          </p:nvSpPr>
          <p:spPr>
            <a:xfrm rot="16200000">
              <a:off x="3315981" y="4051310"/>
              <a:ext cx="1450772" cy="1219656"/>
            </a:xfrm>
            <a:prstGeom prst="arc">
              <a:avLst>
                <a:gd name="adj1" fmla="val 16200000"/>
                <a:gd name="adj2" fmla="val 20888352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弧 8">
              <a:extLst>
                <a:ext uri="{FF2B5EF4-FFF2-40B4-BE49-F238E27FC236}">
                  <a16:creationId xmlns:a16="http://schemas.microsoft.com/office/drawing/2014/main" id="{C2D44C28-26D9-60A4-E5CF-5749EAEA557E}"/>
                </a:ext>
              </a:extLst>
            </p:cNvPr>
            <p:cNvSpPr/>
            <p:nvPr/>
          </p:nvSpPr>
          <p:spPr>
            <a:xfrm rot="16200000">
              <a:off x="3081758" y="3860425"/>
              <a:ext cx="1450772" cy="1219656"/>
            </a:xfrm>
            <a:prstGeom prst="arc">
              <a:avLst>
                <a:gd name="adj1" fmla="val 16200000"/>
                <a:gd name="adj2" fmla="val 20888352"/>
              </a:avLst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3C834B1-0B86-E8E3-D108-12AAFC6556DE}"/>
              </a:ext>
            </a:extLst>
          </p:cNvPr>
          <p:cNvSpPr txBox="1"/>
          <p:nvPr/>
        </p:nvSpPr>
        <p:spPr>
          <a:xfrm>
            <a:off x="1025622" y="2195248"/>
            <a:ext cx="4427561" cy="1679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食べ物の</a:t>
            </a: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消化を</a:t>
            </a:r>
            <a:endParaRPr lang="en-US" altLang="ja-JP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助けるよ！</a:t>
            </a:r>
            <a:endParaRPr kumimoji="1" lang="ja-JP" altLang="en-US" sz="3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テキスト ボックス 3">
            <a:extLst>
              <a:ext uri="{FF2B5EF4-FFF2-40B4-BE49-F238E27FC236}">
                <a16:creationId xmlns:a16="http://schemas.microsoft.com/office/drawing/2014/main" id="{1DCCB58E-CAEA-4F9C-BCD2-8AF02029880D}"/>
              </a:ext>
            </a:extLst>
          </p:cNvPr>
          <p:cNvSpPr txBox="1"/>
          <p:nvPr/>
        </p:nvSpPr>
        <p:spPr>
          <a:xfrm>
            <a:off x="0" y="-2923"/>
            <a:ext cx="12192000" cy="10161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その３　栄養のきゅうしゅうをよくする</a:t>
            </a:r>
          </a:p>
        </p:txBody>
      </p:sp>
      <p:pic>
        <p:nvPicPr>
          <p:cNvPr id="15" name="かみかみ４">
            <a:hlinkClick r:id="" action="ppaction://media"/>
            <a:extLst>
              <a:ext uri="{FF2B5EF4-FFF2-40B4-BE49-F238E27FC236}">
                <a16:creationId xmlns:a16="http://schemas.microsoft.com/office/drawing/2014/main" id="{42B91165-A6CA-407B-9076-3AE994FA1A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93005" y="5972011"/>
            <a:ext cx="609600" cy="6096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FA6D718-140C-4A2A-BA68-8D5362C90D46}"/>
              </a:ext>
            </a:extLst>
          </p:cNvPr>
          <p:cNvSpPr txBox="1"/>
          <p:nvPr/>
        </p:nvSpPr>
        <p:spPr>
          <a:xfrm>
            <a:off x="3678626" y="46248"/>
            <a:ext cx="133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えい　 よう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1DCD1A-56D2-8206-0A9F-2D3019378BB6}"/>
              </a:ext>
            </a:extLst>
          </p:cNvPr>
          <p:cNvSpPr txBox="1"/>
          <p:nvPr/>
        </p:nvSpPr>
        <p:spPr>
          <a:xfrm>
            <a:off x="1718375" y="2139012"/>
            <a:ext cx="297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た　　　　　もの　　　　しょう　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69E42F-750F-B1A6-4069-75EF7B6AD859}"/>
              </a:ext>
            </a:extLst>
          </p:cNvPr>
          <p:cNvSpPr txBox="1"/>
          <p:nvPr/>
        </p:nvSpPr>
        <p:spPr>
          <a:xfrm>
            <a:off x="2236535" y="3025123"/>
            <a:ext cx="66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たす</a:t>
            </a:r>
          </a:p>
        </p:txBody>
      </p:sp>
    </p:spTree>
    <p:extLst>
      <p:ext uri="{BB962C8B-B14F-4D97-AF65-F5344CB8AC3E}">
        <p14:creationId xmlns:p14="http://schemas.microsoft.com/office/powerpoint/2010/main" val="2424685064"/>
      </p:ext>
    </p:extLst>
  </p:cSld>
  <p:clrMapOvr>
    <a:masterClrMapping/>
  </p:clrMapOvr>
  <p:transition spd="slow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大きな口を開けている人のイラスト（男性）">
            <a:extLst>
              <a:ext uri="{FF2B5EF4-FFF2-40B4-BE49-F238E27FC236}">
                <a16:creationId xmlns:a16="http://schemas.microsoft.com/office/drawing/2014/main" id="{69E630DF-182C-F37C-E28A-7F634758F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3"/>
          <a:stretch/>
        </p:blipFill>
        <p:spPr bwMode="auto">
          <a:xfrm>
            <a:off x="5366517" y="1570443"/>
            <a:ext cx="5703737" cy="532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2" descr="水のしずくのイラスト">
            <a:extLst>
              <a:ext uri="{FF2B5EF4-FFF2-40B4-BE49-F238E27FC236}">
                <a16:creationId xmlns:a16="http://schemas.microsoft.com/office/drawing/2014/main" id="{237ADE11-A096-6C33-5E6F-0CF5719A5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728" y="4081671"/>
            <a:ext cx="712641" cy="7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ブクブクうがいのイラスト">
            <a:extLst>
              <a:ext uri="{FF2B5EF4-FFF2-40B4-BE49-F238E27FC236}">
                <a16:creationId xmlns:a16="http://schemas.microsoft.com/office/drawing/2014/main" id="{8F77805F-B281-0BE8-C36F-8F3EE4BC7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50"/>
          <a:stretch/>
        </p:blipFill>
        <p:spPr bwMode="auto">
          <a:xfrm>
            <a:off x="-283470" y="3732075"/>
            <a:ext cx="4100580" cy="314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水のしずくのイラスト">
            <a:extLst>
              <a:ext uri="{FF2B5EF4-FFF2-40B4-BE49-F238E27FC236}">
                <a16:creationId xmlns:a16="http://schemas.microsoft.com/office/drawing/2014/main" id="{83C71BA5-A146-DFF6-8B49-2C4E39420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753" y="4103785"/>
            <a:ext cx="712641" cy="7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水のしずくのイラスト">
            <a:extLst>
              <a:ext uri="{FF2B5EF4-FFF2-40B4-BE49-F238E27FC236}">
                <a16:creationId xmlns:a16="http://schemas.microsoft.com/office/drawing/2014/main" id="{D8535D2D-880C-A437-32BA-3E033BE69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376" y="3935388"/>
            <a:ext cx="712641" cy="7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カラフルな矢印のイラスト5">
            <a:extLst>
              <a:ext uri="{FF2B5EF4-FFF2-40B4-BE49-F238E27FC236}">
                <a16:creationId xmlns:a16="http://schemas.microsoft.com/office/drawing/2014/main" id="{EEE7150F-5843-C2A7-D24C-642147735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2828">
            <a:off x="2942955" y="3907679"/>
            <a:ext cx="19050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 rot="20912782">
            <a:off x="285592" y="3610695"/>
            <a:ext cx="106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もぐ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 rot="595573">
            <a:off x="1302579" y="3293943"/>
            <a:ext cx="106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もぐ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44244" y="2072317"/>
            <a:ext cx="47383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だえき</a:t>
            </a:r>
          </a:p>
        </p:txBody>
      </p:sp>
      <p:sp>
        <p:nvSpPr>
          <p:cNvPr id="14" name="テキスト ボックス 3">
            <a:extLst>
              <a:ext uri="{FF2B5EF4-FFF2-40B4-BE49-F238E27FC236}">
                <a16:creationId xmlns:a16="http://schemas.microsoft.com/office/drawing/2014/main" id="{0F58D0A8-6858-40AC-9289-59CCC9F10AE7}"/>
              </a:ext>
            </a:extLst>
          </p:cNvPr>
          <p:cNvSpPr txBox="1"/>
          <p:nvPr/>
        </p:nvSpPr>
        <p:spPr>
          <a:xfrm>
            <a:off x="0" y="-2923"/>
            <a:ext cx="12192000" cy="10161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その４　虫ばになりにくくする</a:t>
            </a:r>
            <a:endParaRPr kumimoji="1" lang="en-US" altLang="ja-JP" sz="4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FE5637-148E-4D4F-39AC-408FA5547FEB}"/>
              </a:ext>
            </a:extLst>
          </p:cNvPr>
          <p:cNvSpPr txBox="1"/>
          <p:nvPr/>
        </p:nvSpPr>
        <p:spPr>
          <a:xfrm>
            <a:off x="4541499" y="40449"/>
            <a:ext cx="973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むし</a:t>
            </a:r>
          </a:p>
        </p:txBody>
      </p:sp>
      <p:pic>
        <p:nvPicPr>
          <p:cNvPr id="9" name="かみかみ5">
            <a:hlinkClick r:id="" action="ppaction://media"/>
            <a:extLst>
              <a:ext uri="{FF2B5EF4-FFF2-40B4-BE49-F238E27FC236}">
                <a16:creationId xmlns:a16="http://schemas.microsoft.com/office/drawing/2014/main" id="{78F44110-6F40-4872-4E13-1A8B17C2CD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54300" y="61440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1732"/>
      </p:ext>
    </p:extLst>
  </p:cSld>
  <p:clrMapOvr>
    <a:masterClrMapping/>
  </p:clrMapOvr>
  <p:transition spd="slow" advClick="0" advTm="3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685470B-6F29-B319-0460-A1A337AAF8D8}"/>
              </a:ext>
            </a:extLst>
          </p:cNvPr>
          <p:cNvGrpSpPr/>
          <p:nvPr/>
        </p:nvGrpSpPr>
        <p:grpSpPr>
          <a:xfrm>
            <a:off x="651711" y="3113204"/>
            <a:ext cx="10888578" cy="3589551"/>
            <a:chOff x="1828800" y="3534984"/>
            <a:chExt cx="5958062" cy="2276475"/>
          </a:xfrm>
        </p:grpSpPr>
        <p:pic>
          <p:nvPicPr>
            <p:cNvPr id="6154" name="Picture 10" descr="真っ直ぐ生えた親知らずのキャラクター">
              <a:extLst>
                <a:ext uri="{FF2B5EF4-FFF2-40B4-BE49-F238E27FC236}">
                  <a16:creationId xmlns:a16="http://schemas.microsoft.com/office/drawing/2014/main" id="{1CD7CFA0-531C-ABD3-967B-DDFCFC7198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65" r="5000"/>
            <a:stretch/>
          </p:blipFill>
          <p:spPr bwMode="auto">
            <a:xfrm>
              <a:off x="1828800" y="3534984"/>
              <a:ext cx="3114100" cy="2276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0" descr="真っ直ぐ生えた親知らずのキャラクター">
              <a:extLst>
                <a:ext uri="{FF2B5EF4-FFF2-40B4-BE49-F238E27FC236}">
                  <a16:creationId xmlns:a16="http://schemas.microsoft.com/office/drawing/2014/main" id="{0B0DEB83-C3C7-A0FD-08D9-C56E878537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29" r="4643"/>
            <a:stretch/>
          </p:blipFill>
          <p:spPr bwMode="auto">
            <a:xfrm flipH="1">
              <a:off x="4814061" y="3534984"/>
              <a:ext cx="2972801" cy="2276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60" name="Picture 16" descr="抗生物質と菌のキャラクター">
            <a:extLst>
              <a:ext uri="{FF2B5EF4-FFF2-40B4-BE49-F238E27FC236}">
                <a16:creationId xmlns:a16="http://schemas.microsoft.com/office/drawing/2014/main" id="{E4B9BA01-CA49-FB92-E316-114F18F04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82" b="89789" l="4889" r="52667">
                        <a14:foregroundMark x1="11333" y1="11972" x2="14889" y2="17254"/>
                        <a14:foregroundMark x1="24000" y1="5282" x2="23778" y2="17254"/>
                        <a14:foregroundMark x1="4889" y1="30634" x2="12667" y2="30634"/>
                        <a14:foregroundMark x1="30889" y1="23592" x2="25333" y2="58451"/>
                        <a14:foregroundMark x1="26889" y1="29577" x2="34889" y2="75352"/>
                        <a14:foregroundMark x1="31111" y1="20423" x2="39333" y2="34507"/>
                        <a14:foregroundMark x1="39333" y1="34507" x2="41429" y2="32736"/>
                        <a14:foregroundMark x1="44151" y1="38007" x2="46889" y2="48592"/>
                        <a14:foregroundMark x1="41333" y1="27113" x2="41745" y2="28705"/>
                        <a14:foregroundMark x1="46889" y1="48592" x2="48000" y2="69366"/>
                        <a14:foregroundMark x1="25111" y1="27113" x2="16222" y2="38732"/>
                        <a14:foregroundMark x1="16222" y1="38732" x2="11778" y2="56690"/>
                        <a14:foregroundMark x1="11778" y1="56690" x2="22000" y2="75704"/>
                        <a14:foregroundMark x1="22000" y1="75704" x2="36222" y2="79577"/>
                        <a14:foregroundMark x1="39778" y1="84507" x2="41333" y2="85915"/>
                        <a14:foregroundMark x1="47111" y1="63732" x2="49556" y2="69366"/>
                        <a14:foregroundMark x1="50444" y1="53873" x2="52667" y2="53873"/>
                        <a14:foregroundMark x1="18667" y1="63380" x2="13333" y2="69014"/>
                        <a14:foregroundMark x1="23556" y1="70775" x2="24667" y2="85563"/>
                        <a14:foregroundMark x1="31111" y1="77465" x2="31111" y2="89437"/>
                        <a14:foregroundMark x1="13333" y1="71479" x2="10667" y2="72535"/>
                        <a14:foregroundMark x1="47556" y1="53873" x2="51556" y2="56338"/>
                        <a14:foregroundMark x1="11778" y1="69718" x2="8889" y2="71831"/>
                        <a14:foregroundMark x1="12000" y1="56338" x2="6889" y2="54577"/>
                        <a14:foregroundMark x1="42000" y1="28873" x2="42000" y2="23592"/>
                        <a14:foregroundMark x1="42667" y1="26408" x2="42667" y2="26408"/>
                        <a14:foregroundMark x1="43111" y1="25352" x2="43111" y2="23944"/>
                        <a14:foregroundMark x1="41333" y1="36972" x2="43778" y2="24648"/>
                        <a14:foregroundMark x1="41556" y1="38028" x2="43556" y2="26056"/>
                        <a14:backgroundMark x1="43111" y1="35915" x2="43111" y2="35915"/>
                        <a14:backgroundMark x1="42889" y1="36620" x2="42889" y2="36620"/>
                        <a14:backgroundMark x1="44222" y1="35915" x2="44222" y2="35915"/>
                        <a14:backgroundMark x1="43297" y1="35328" x2="42889" y2="35563"/>
                        <a14:backgroundMark x1="45333" y1="34155" x2="43433" y2="3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646"/>
          <a:stretch/>
        </p:blipFill>
        <p:spPr bwMode="auto">
          <a:xfrm rot="21275612" flipH="1">
            <a:off x="2368583" y="1703273"/>
            <a:ext cx="1876363" cy="209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抗生物質と菌のキャラクター">
            <a:extLst>
              <a:ext uri="{FF2B5EF4-FFF2-40B4-BE49-F238E27FC236}">
                <a16:creationId xmlns:a16="http://schemas.microsoft.com/office/drawing/2014/main" id="{9D9F3651-84E3-45A6-739E-BAF2900B1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82" b="89789" l="4889" r="52667">
                        <a14:foregroundMark x1="11333" y1="11972" x2="14889" y2="17254"/>
                        <a14:foregroundMark x1="24000" y1="5282" x2="23778" y2="17254"/>
                        <a14:foregroundMark x1="4889" y1="30634" x2="12667" y2="30634"/>
                        <a14:foregroundMark x1="30889" y1="23592" x2="25333" y2="58451"/>
                        <a14:foregroundMark x1="26889" y1="29577" x2="34889" y2="75352"/>
                        <a14:foregroundMark x1="31111" y1="20423" x2="39333" y2="34507"/>
                        <a14:foregroundMark x1="39333" y1="34507" x2="41429" y2="32736"/>
                        <a14:foregroundMark x1="44151" y1="38007" x2="46889" y2="48592"/>
                        <a14:foregroundMark x1="41333" y1="27113" x2="41745" y2="28705"/>
                        <a14:foregroundMark x1="46889" y1="48592" x2="48000" y2="69366"/>
                        <a14:foregroundMark x1="25111" y1="27113" x2="16222" y2="38732"/>
                        <a14:foregroundMark x1="16222" y1="38732" x2="11778" y2="56690"/>
                        <a14:foregroundMark x1="11778" y1="56690" x2="22000" y2="75704"/>
                        <a14:foregroundMark x1="22000" y1="75704" x2="36222" y2="79577"/>
                        <a14:foregroundMark x1="39778" y1="84507" x2="41333" y2="85915"/>
                        <a14:foregroundMark x1="47111" y1="63732" x2="49556" y2="69366"/>
                        <a14:foregroundMark x1="50444" y1="53873" x2="52667" y2="53873"/>
                        <a14:foregroundMark x1="18667" y1="63380" x2="13333" y2="69014"/>
                        <a14:foregroundMark x1="23556" y1="70775" x2="24667" y2="85563"/>
                        <a14:foregroundMark x1="31111" y1="77465" x2="31111" y2="89437"/>
                        <a14:foregroundMark x1="13333" y1="71479" x2="10667" y2="72535"/>
                        <a14:foregroundMark x1="47556" y1="53873" x2="51556" y2="56338"/>
                        <a14:foregroundMark x1="11778" y1="69718" x2="8889" y2="71831"/>
                        <a14:foregroundMark x1="12000" y1="56338" x2="6889" y2="54577"/>
                        <a14:foregroundMark x1="42000" y1="28873" x2="42000" y2="23592"/>
                        <a14:foregroundMark x1="42667" y1="26408" x2="42667" y2="26408"/>
                        <a14:foregroundMark x1="43111" y1="25352" x2="43111" y2="23944"/>
                        <a14:foregroundMark x1="41333" y1="36972" x2="43778" y2="24648"/>
                        <a14:foregroundMark x1="41556" y1="38028" x2="43556" y2="26056"/>
                        <a14:backgroundMark x1="43111" y1="35915" x2="43111" y2="35915"/>
                        <a14:backgroundMark x1="42889" y1="36620" x2="42889" y2="36620"/>
                        <a14:backgroundMark x1="44222" y1="35915" x2="44222" y2="35915"/>
                        <a14:backgroundMark x1="43297" y1="35328" x2="42889" y2="35563"/>
                        <a14:backgroundMark x1="45333" y1="34155" x2="43433" y2="3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646"/>
          <a:stretch/>
        </p:blipFill>
        <p:spPr bwMode="auto">
          <a:xfrm rot="576901">
            <a:off x="7708987" y="1726910"/>
            <a:ext cx="2051487" cy="209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漫符「キラキラ」">
            <a:extLst>
              <a:ext uri="{FF2B5EF4-FFF2-40B4-BE49-F238E27FC236}">
                <a16:creationId xmlns:a16="http://schemas.microsoft.com/office/drawing/2014/main" id="{D27FE98D-261D-E1BC-8D11-453E0248F4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4407"/>
          <a:stretch/>
        </p:blipFill>
        <p:spPr bwMode="auto">
          <a:xfrm rot="1689458">
            <a:off x="10319008" y="2867285"/>
            <a:ext cx="2070561" cy="73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虹のイラスト">
            <a:extLst>
              <a:ext uri="{FF2B5EF4-FFF2-40B4-BE49-F238E27FC236}">
                <a16:creationId xmlns:a16="http://schemas.microsoft.com/office/drawing/2014/main" id="{67ADB9BB-844A-B8C3-4555-4B1E63AD5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t="-1296" r="47874" b="76095"/>
          <a:stretch/>
        </p:blipFill>
        <p:spPr bwMode="auto">
          <a:xfrm>
            <a:off x="11263807" y="3520101"/>
            <a:ext cx="1226088" cy="8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虹のイラスト">
            <a:extLst>
              <a:ext uri="{FF2B5EF4-FFF2-40B4-BE49-F238E27FC236}">
                <a16:creationId xmlns:a16="http://schemas.microsoft.com/office/drawing/2014/main" id="{E6DC1828-0DDE-87D9-14CC-A5A673C40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t="-1296" r="47874" b="76095"/>
          <a:stretch/>
        </p:blipFill>
        <p:spPr bwMode="auto">
          <a:xfrm>
            <a:off x="-20165" y="3744796"/>
            <a:ext cx="1226088" cy="8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虹のイラスト">
            <a:extLst>
              <a:ext uri="{FF2B5EF4-FFF2-40B4-BE49-F238E27FC236}">
                <a16:creationId xmlns:a16="http://schemas.microsoft.com/office/drawing/2014/main" id="{B461DB82-7405-B7B8-78EC-2B210F3DF5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3" t="-1296" r="47874" b="76095"/>
          <a:stretch/>
        </p:blipFill>
        <p:spPr bwMode="auto">
          <a:xfrm>
            <a:off x="607460" y="2884745"/>
            <a:ext cx="1226088" cy="8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水のしずくのイラスト">
            <a:extLst>
              <a:ext uri="{FF2B5EF4-FFF2-40B4-BE49-F238E27FC236}">
                <a16:creationId xmlns:a16="http://schemas.microsoft.com/office/drawing/2014/main" id="{237ADE11-A096-6C33-5E6F-0CF5719A5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25" y="763102"/>
            <a:ext cx="712641" cy="7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水のしずくのイラスト">
            <a:extLst>
              <a:ext uri="{FF2B5EF4-FFF2-40B4-BE49-F238E27FC236}">
                <a16:creationId xmlns:a16="http://schemas.microsoft.com/office/drawing/2014/main" id="{D8535D2D-880C-A437-32BA-3E033BE69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348" y="3488387"/>
            <a:ext cx="712641" cy="7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水のしずくのイラスト">
            <a:extLst>
              <a:ext uri="{FF2B5EF4-FFF2-40B4-BE49-F238E27FC236}">
                <a16:creationId xmlns:a16="http://schemas.microsoft.com/office/drawing/2014/main" id="{83C71BA5-A146-DFF6-8B49-2C4E39420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356" y="1272159"/>
            <a:ext cx="712641" cy="7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血液のキャラクター">
            <a:extLst>
              <a:ext uri="{FF2B5EF4-FFF2-40B4-BE49-F238E27FC236}">
                <a16:creationId xmlns:a16="http://schemas.microsoft.com/office/drawing/2014/main" id="{D453C314-ED11-8656-93CE-523B7F9AE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397" y="1542088"/>
            <a:ext cx="2383703" cy="238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E393E69-6A60-99F1-6B22-D54F756911EB}"/>
              </a:ext>
            </a:extLst>
          </p:cNvPr>
          <p:cNvSpPr txBox="1"/>
          <p:nvPr/>
        </p:nvSpPr>
        <p:spPr>
          <a:xfrm>
            <a:off x="4519668" y="604546"/>
            <a:ext cx="2911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むしばきんを</a:t>
            </a:r>
            <a:endParaRPr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やっつけるぞ～</a:t>
            </a:r>
            <a:r>
              <a:rPr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‼</a:t>
            </a:r>
            <a:endParaRPr kumimoji="1"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83DB552-1340-15FD-A26D-EF0EADE7FAEE}"/>
              </a:ext>
            </a:extLst>
          </p:cNvPr>
          <p:cNvCxnSpPr/>
          <p:nvPr/>
        </p:nvCxnSpPr>
        <p:spPr>
          <a:xfrm>
            <a:off x="4022305" y="1134450"/>
            <a:ext cx="874644" cy="67254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8CC23331-3D92-AE28-E1AF-7CC530D91EDD}"/>
              </a:ext>
            </a:extLst>
          </p:cNvPr>
          <p:cNvCxnSpPr>
            <a:cxnSpLocks/>
          </p:cNvCxnSpPr>
          <p:nvPr/>
        </p:nvCxnSpPr>
        <p:spPr>
          <a:xfrm flipH="1">
            <a:off x="7025877" y="1102414"/>
            <a:ext cx="816169" cy="64879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かみかみ６①">
            <a:hlinkClick r:id="" action="ppaction://media"/>
            <a:extLst>
              <a:ext uri="{FF2B5EF4-FFF2-40B4-BE49-F238E27FC236}">
                <a16:creationId xmlns:a16="http://schemas.microsoft.com/office/drawing/2014/main" id="{DC840F4E-C42C-726B-EF90-F70061C8A1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775215" y="5047483"/>
            <a:ext cx="406400" cy="406400"/>
          </a:xfrm>
          <a:prstGeom prst="rect">
            <a:avLst/>
          </a:prstGeom>
        </p:spPr>
      </p:pic>
      <p:pic>
        <p:nvPicPr>
          <p:cNvPr id="14" name="かみかみ６②">
            <a:hlinkClick r:id="" action="ppaction://media"/>
            <a:extLst>
              <a:ext uri="{FF2B5EF4-FFF2-40B4-BE49-F238E27FC236}">
                <a16:creationId xmlns:a16="http://schemas.microsoft.com/office/drawing/2014/main" id="{CA013FF7-A7DF-B9AE-C885-DA6FFB89F6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744370" y="5790214"/>
            <a:ext cx="406400" cy="4064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267B46A-A2D6-C608-A688-E02A38CA75F7}"/>
              </a:ext>
            </a:extLst>
          </p:cNvPr>
          <p:cNvSpPr txBox="1"/>
          <p:nvPr/>
        </p:nvSpPr>
        <p:spPr>
          <a:xfrm>
            <a:off x="4581827" y="3763756"/>
            <a:ext cx="2911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だえき</a:t>
            </a:r>
            <a:endParaRPr kumimoji="1" lang="ja-JP" altLang="en-US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7732210"/>
      </p:ext>
    </p:extLst>
  </p:cSld>
  <p:clrMapOvr>
    <a:masterClrMapping/>
  </p:clrMapOvr>
  <p:transition spd="slow" advClick="0" advTm="1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xit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64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9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かみかみ７">
            <a:hlinkClick r:id="" action="ppaction://media"/>
            <a:extLst>
              <a:ext uri="{FF2B5EF4-FFF2-40B4-BE49-F238E27FC236}">
                <a16:creationId xmlns:a16="http://schemas.microsoft.com/office/drawing/2014/main" id="{2B465E23-BCB2-DF52-04DC-47D93E5DF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06496" y="6158803"/>
            <a:ext cx="487363" cy="487363"/>
          </a:xfrm>
          <a:prstGeom prst="rect">
            <a:avLst/>
          </a:prstGeom>
        </p:spPr>
      </p:pic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B65F6537-CF55-5C29-025E-620D5EF035AA}"/>
              </a:ext>
            </a:extLst>
          </p:cNvPr>
          <p:cNvGrpSpPr/>
          <p:nvPr/>
        </p:nvGrpSpPr>
        <p:grpSpPr>
          <a:xfrm>
            <a:off x="5432811" y="-81669"/>
            <a:ext cx="5055313" cy="4653886"/>
            <a:chOff x="5432811" y="-81669"/>
            <a:chExt cx="5055313" cy="4653886"/>
          </a:xfrm>
        </p:grpSpPr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B0CB5212-03DD-8774-2CB6-1921E951DD28}"/>
                </a:ext>
              </a:extLst>
            </p:cNvPr>
            <p:cNvSpPr/>
            <p:nvPr/>
          </p:nvSpPr>
          <p:spPr>
            <a:xfrm>
              <a:off x="5432811" y="-81669"/>
              <a:ext cx="4804011" cy="4653886"/>
            </a:xfrm>
            <a:prstGeom prst="ellipse">
              <a:avLst/>
            </a:prstGeom>
            <a:solidFill>
              <a:schemeClr val="bg2">
                <a:lumMod val="75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3" name="Picture 4" descr="健康な胃のキャラクター">
              <a:extLst>
                <a:ext uri="{FF2B5EF4-FFF2-40B4-BE49-F238E27FC236}">
                  <a16:creationId xmlns:a16="http://schemas.microsoft.com/office/drawing/2014/main" id="{EF5725ED-BCD3-2B20-6ECA-9FD316427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487" y="485773"/>
              <a:ext cx="2992089" cy="2767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7" name="グループ化 26"/>
            <p:cNvGrpSpPr/>
            <p:nvPr/>
          </p:nvGrpSpPr>
          <p:grpSpPr>
            <a:xfrm>
              <a:off x="7074903" y="614162"/>
              <a:ext cx="929905" cy="765515"/>
              <a:chOff x="6113387" y="960849"/>
              <a:chExt cx="1448316" cy="1612145"/>
            </a:xfrm>
          </p:grpSpPr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1E4DA02F-E547-6015-9E6A-346D1EAB7740}"/>
                  </a:ext>
                </a:extLst>
              </p:cNvPr>
              <p:cNvSpPr/>
              <p:nvPr/>
            </p:nvSpPr>
            <p:spPr>
              <a:xfrm rot="16553801">
                <a:off x="5997829" y="1076407"/>
                <a:ext cx="1450772" cy="1219656"/>
              </a:xfrm>
              <a:prstGeom prst="arc">
                <a:avLst>
                  <a:gd name="adj1" fmla="val 16200000"/>
                  <a:gd name="adj2" fmla="val 20888352"/>
                </a:avLst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弧 28">
                <a:extLst>
                  <a:ext uri="{FF2B5EF4-FFF2-40B4-BE49-F238E27FC236}">
                    <a16:creationId xmlns:a16="http://schemas.microsoft.com/office/drawing/2014/main" id="{A6222313-194C-10FD-A3EC-A95B0A6148D9}"/>
                  </a:ext>
                </a:extLst>
              </p:cNvPr>
              <p:cNvSpPr/>
              <p:nvPr/>
            </p:nvSpPr>
            <p:spPr>
              <a:xfrm rot="16200000">
                <a:off x="6226489" y="1237780"/>
                <a:ext cx="1450772" cy="1219656"/>
              </a:xfrm>
              <a:prstGeom prst="arc">
                <a:avLst>
                  <a:gd name="adj1" fmla="val 16200000"/>
                  <a:gd name="adj2" fmla="val 20888352"/>
                </a:avLst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 rot="9365668">
              <a:off x="8352088" y="1845007"/>
              <a:ext cx="929905" cy="765515"/>
              <a:chOff x="6113387" y="960849"/>
              <a:chExt cx="1448316" cy="1612145"/>
            </a:xfrm>
          </p:grpSpPr>
          <p:sp>
            <p:nvSpPr>
              <p:cNvPr id="31" name="円弧 30">
                <a:extLst>
                  <a:ext uri="{FF2B5EF4-FFF2-40B4-BE49-F238E27FC236}">
                    <a16:creationId xmlns:a16="http://schemas.microsoft.com/office/drawing/2014/main" id="{1E4DA02F-E547-6015-9E6A-346D1EAB7740}"/>
                  </a:ext>
                </a:extLst>
              </p:cNvPr>
              <p:cNvSpPr/>
              <p:nvPr/>
            </p:nvSpPr>
            <p:spPr>
              <a:xfrm rot="16553801">
                <a:off x="5997829" y="1076407"/>
                <a:ext cx="1450772" cy="1219656"/>
              </a:xfrm>
              <a:prstGeom prst="arc">
                <a:avLst>
                  <a:gd name="adj1" fmla="val 16200000"/>
                  <a:gd name="adj2" fmla="val 20888352"/>
                </a:avLst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弧 31">
                <a:extLst>
                  <a:ext uri="{FF2B5EF4-FFF2-40B4-BE49-F238E27FC236}">
                    <a16:creationId xmlns:a16="http://schemas.microsoft.com/office/drawing/2014/main" id="{A6222313-194C-10FD-A3EC-A95B0A6148D9}"/>
                  </a:ext>
                </a:extLst>
              </p:cNvPr>
              <p:cNvSpPr/>
              <p:nvPr/>
            </p:nvSpPr>
            <p:spPr>
              <a:xfrm rot="16200000">
                <a:off x="6226489" y="1237780"/>
                <a:ext cx="1450772" cy="1219656"/>
              </a:xfrm>
              <a:prstGeom prst="arc">
                <a:avLst>
                  <a:gd name="adj1" fmla="val 16200000"/>
                  <a:gd name="adj2" fmla="val 20888352"/>
                </a:avLst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5838098" y="1737488"/>
              <a:ext cx="929905" cy="765515"/>
              <a:chOff x="6113387" y="960849"/>
              <a:chExt cx="1448316" cy="1612145"/>
            </a:xfrm>
          </p:grpSpPr>
          <p:sp>
            <p:nvSpPr>
              <p:cNvPr id="34" name="円弧 33">
                <a:extLst>
                  <a:ext uri="{FF2B5EF4-FFF2-40B4-BE49-F238E27FC236}">
                    <a16:creationId xmlns:a16="http://schemas.microsoft.com/office/drawing/2014/main" id="{1E4DA02F-E547-6015-9E6A-346D1EAB7740}"/>
                  </a:ext>
                </a:extLst>
              </p:cNvPr>
              <p:cNvSpPr/>
              <p:nvPr/>
            </p:nvSpPr>
            <p:spPr>
              <a:xfrm rot="16553801">
                <a:off x="5997829" y="1076407"/>
                <a:ext cx="1450772" cy="1219656"/>
              </a:xfrm>
              <a:prstGeom prst="arc">
                <a:avLst>
                  <a:gd name="adj1" fmla="val 16200000"/>
                  <a:gd name="adj2" fmla="val 20888352"/>
                </a:avLst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A6222313-194C-10FD-A3EC-A95B0A6148D9}"/>
                  </a:ext>
                </a:extLst>
              </p:cNvPr>
              <p:cNvSpPr/>
              <p:nvPr/>
            </p:nvSpPr>
            <p:spPr>
              <a:xfrm rot="16200000">
                <a:off x="6226489" y="1237780"/>
                <a:ext cx="1450772" cy="1219656"/>
              </a:xfrm>
              <a:prstGeom prst="arc">
                <a:avLst>
                  <a:gd name="adj1" fmla="val 16200000"/>
                  <a:gd name="adj2" fmla="val 20888352"/>
                </a:avLst>
              </a:prstGeom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8" name="テキスト ボックス 37"/>
            <p:cNvSpPr txBox="1"/>
            <p:nvPr/>
          </p:nvSpPr>
          <p:spPr>
            <a:xfrm>
              <a:off x="6066114" y="3288755"/>
              <a:ext cx="4422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栄養のきゅうしゅうをよくする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7C5A404-AB55-3226-1102-6DCE433B72A2}"/>
                </a:ext>
              </a:extLst>
            </p:cNvPr>
            <p:cNvSpPr txBox="1"/>
            <p:nvPr/>
          </p:nvSpPr>
          <p:spPr>
            <a:xfrm>
              <a:off x="6060186" y="3072395"/>
              <a:ext cx="1339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えい よう</a:t>
              </a: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3C41A8EC-23EE-3CB8-25E9-272906478936}"/>
              </a:ext>
            </a:extLst>
          </p:cNvPr>
          <p:cNvGrpSpPr/>
          <p:nvPr/>
        </p:nvGrpSpPr>
        <p:grpSpPr>
          <a:xfrm>
            <a:off x="0" y="-141602"/>
            <a:ext cx="4804011" cy="4653886"/>
            <a:chOff x="0" y="-141602"/>
            <a:chExt cx="4804011" cy="4653886"/>
          </a:xfrm>
        </p:grpSpPr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F5984236-1222-3312-A5FB-0C8A1191AA77}"/>
                </a:ext>
              </a:extLst>
            </p:cNvPr>
            <p:cNvSpPr/>
            <p:nvPr/>
          </p:nvSpPr>
          <p:spPr>
            <a:xfrm>
              <a:off x="0" y="-141602"/>
              <a:ext cx="4804011" cy="4653886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Picture 2" descr="カレーを食べる人のイラスト">
              <a:extLst>
                <a:ext uri="{FF2B5EF4-FFF2-40B4-BE49-F238E27FC236}">
                  <a16:creationId xmlns:a16="http://schemas.microsoft.com/office/drawing/2014/main" id="{FECABB49-99D0-251D-28DF-AA6715D465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778" y="364255"/>
              <a:ext cx="2666052" cy="3064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75D4B66E-033C-1991-837C-8F95C938C065}"/>
                </a:ext>
              </a:extLst>
            </p:cNvPr>
            <p:cNvGrpSpPr/>
            <p:nvPr/>
          </p:nvGrpSpPr>
          <p:grpSpPr>
            <a:xfrm>
              <a:off x="1196400" y="3299095"/>
              <a:ext cx="3279715" cy="668603"/>
              <a:chOff x="1196400" y="3299095"/>
              <a:chExt cx="3279715" cy="668603"/>
            </a:xfrm>
          </p:grpSpPr>
          <p:sp>
            <p:nvSpPr>
              <p:cNvPr id="26" name="テキスト ボックス 25"/>
              <p:cNvSpPr txBox="1"/>
              <p:nvPr/>
            </p:nvSpPr>
            <p:spPr>
              <a:xfrm>
                <a:off x="1196400" y="3506033"/>
                <a:ext cx="327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b="1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食べ</a:t>
                </a:r>
                <a:r>
                  <a:rPr kumimoji="1" lang="ja-JP" altLang="en-US" sz="2400" b="1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すぎをふせぐ</a:t>
                </a: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9D19CDC-83CD-74B4-81BC-A0AF0CCDBA91}"/>
                  </a:ext>
                </a:extLst>
              </p:cNvPr>
              <p:cNvSpPr txBox="1"/>
              <p:nvPr/>
            </p:nvSpPr>
            <p:spPr>
              <a:xfrm>
                <a:off x="1256175" y="3299095"/>
                <a:ext cx="1339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た</a:t>
                </a:r>
                <a:endParaRPr kumimoji="1" lang="en-US" altLang="ja-JP" sz="1400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D8D4533F-427B-7E55-10D5-1A374C435CE9}"/>
              </a:ext>
            </a:extLst>
          </p:cNvPr>
          <p:cNvGrpSpPr/>
          <p:nvPr/>
        </p:nvGrpSpPr>
        <p:grpSpPr>
          <a:xfrm>
            <a:off x="2553781" y="2827363"/>
            <a:ext cx="5108638" cy="4653886"/>
            <a:chOff x="2553781" y="2827363"/>
            <a:chExt cx="5108638" cy="4653886"/>
          </a:xfrm>
        </p:grpSpPr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DC280CEE-005E-FC87-B8FE-C2885E73BF5C}"/>
                </a:ext>
              </a:extLst>
            </p:cNvPr>
            <p:cNvSpPr/>
            <p:nvPr/>
          </p:nvSpPr>
          <p:spPr>
            <a:xfrm>
              <a:off x="2553781" y="2827363"/>
              <a:ext cx="4804011" cy="4653886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73970516-6E0C-9036-8953-D46470D21A35}"/>
                </a:ext>
              </a:extLst>
            </p:cNvPr>
            <p:cNvGrpSpPr/>
            <p:nvPr/>
          </p:nvGrpSpPr>
          <p:grpSpPr>
            <a:xfrm>
              <a:off x="3361051" y="3595679"/>
              <a:ext cx="4301368" cy="3286073"/>
              <a:chOff x="3361051" y="3595679"/>
              <a:chExt cx="4301368" cy="3286073"/>
            </a:xfrm>
          </p:grpSpPr>
          <p:pic>
            <p:nvPicPr>
              <p:cNvPr id="7" name="Picture 2" descr="勉強をする男の子のイラスト">
                <a:extLst>
                  <a:ext uri="{FF2B5EF4-FFF2-40B4-BE49-F238E27FC236}">
                    <a16:creationId xmlns:a16="http://schemas.microsoft.com/office/drawing/2014/main" id="{A963B8D4-A81E-0595-F758-E89580CFBF4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842"/>
              <a:stretch>
                <a:fillRect/>
              </a:stretch>
            </p:blipFill>
            <p:spPr bwMode="auto">
              <a:xfrm>
                <a:off x="3361051" y="3595679"/>
                <a:ext cx="3213725" cy="2617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4" name="グループ化 43">
                <a:extLst>
                  <a:ext uri="{FF2B5EF4-FFF2-40B4-BE49-F238E27FC236}">
                    <a16:creationId xmlns:a16="http://schemas.microsoft.com/office/drawing/2014/main" id="{126B7E20-4A4F-8587-7A8C-9C2CC25ACD38}"/>
                  </a:ext>
                </a:extLst>
              </p:cNvPr>
              <p:cNvGrpSpPr/>
              <p:nvPr/>
            </p:nvGrpSpPr>
            <p:grpSpPr>
              <a:xfrm>
                <a:off x="3620834" y="3664050"/>
                <a:ext cx="2979318" cy="953139"/>
                <a:chOff x="3620834" y="3664050"/>
                <a:chExt cx="2979318" cy="953139"/>
              </a:xfrm>
            </p:grpSpPr>
            <p:pic>
              <p:nvPicPr>
                <p:cNvPr id="8" name="Picture 6" descr="脳のアイコン（内蔵）">
                  <a:extLst>
                    <a:ext uri="{FF2B5EF4-FFF2-40B4-BE49-F238E27FC236}">
                      <a16:creationId xmlns:a16="http://schemas.microsoft.com/office/drawing/2014/main" id="{27E6FBC0-65CA-A96B-FB3E-DF09888C23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48954" y="3725362"/>
                  <a:ext cx="1280330" cy="8918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8" descr="虹のイラスト">
                  <a:extLst>
                    <a:ext uri="{FF2B5EF4-FFF2-40B4-BE49-F238E27FC236}">
                      <a16:creationId xmlns:a16="http://schemas.microsoft.com/office/drawing/2014/main" id="{1CFB35C7-7F3F-04B9-03E5-AECF19F087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893" t="-1296" r="47874" b="76095"/>
                <a:stretch/>
              </p:blipFill>
              <p:spPr bwMode="auto">
                <a:xfrm>
                  <a:off x="3897264" y="3708036"/>
                  <a:ext cx="647191" cy="4049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8" descr="虹のイラスト">
                  <a:extLst>
                    <a:ext uri="{FF2B5EF4-FFF2-40B4-BE49-F238E27FC236}">
                      <a16:creationId xmlns:a16="http://schemas.microsoft.com/office/drawing/2014/main" id="{E06CD27C-1DFF-0490-5D9A-4E837C6B772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893" t="-1296" r="47874" b="76095"/>
                <a:stretch/>
              </p:blipFill>
              <p:spPr bwMode="auto">
                <a:xfrm>
                  <a:off x="3620834" y="4011862"/>
                  <a:ext cx="647191" cy="4049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8" descr="虹のイラスト">
                  <a:extLst>
                    <a:ext uri="{FF2B5EF4-FFF2-40B4-BE49-F238E27FC236}">
                      <a16:creationId xmlns:a16="http://schemas.microsoft.com/office/drawing/2014/main" id="{8644785D-9E99-02C9-1F79-0DCB82D808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893" t="-1296" r="47874" b="76095"/>
                <a:stretch/>
              </p:blipFill>
              <p:spPr bwMode="auto">
                <a:xfrm>
                  <a:off x="5649099" y="3664050"/>
                  <a:ext cx="647191" cy="4049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Picture 8" descr="虹のイラスト">
                  <a:extLst>
                    <a:ext uri="{FF2B5EF4-FFF2-40B4-BE49-F238E27FC236}">
                      <a16:creationId xmlns:a16="http://schemas.microsoft.com/office/drawing/2014/main" id="{0E7B7CCF-02EC-0E7A-3627-C134869884A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893" t="-1296" r="47874" b="76095"/>
                <a:stretch/>
              </p:blipFill>
              <p:spPr bwMode="auto">
                <a:xfrm>
                  <a:off x="5952961" y="4043928"/>
                  <a:ext cx="647191" cy="4049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7" name="テキスト ボックス 36"/>
              <p:cNvSpPr txBox="1"/>
              <p:nvPr/>
            </p:nvSpPr>
            <p:spPr>
              <a:xfrm>
                <a:off x="3568003" y="6420087"/>
                <a:ext cx="4094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b="1" dirty="0">
                    <a:latin typeface="UD デジタル 教科書体 NK-R" panose="02020400000000000000" pitchFamily="18" charset="-128"/>
                    <a:ea typeface="UD デジタル 教科書体 NK-R" panose="02020400000000000000" pitchFamily="18" charset="-128"/>
                  </a:rPr>
                  <a:t>のうの働きがよくなる</a:t>
                </a: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83B75AE4-D470-2CE2-AAE1-7DD73127694C}"/>
                  </a:ext>
                </a:extLst>
              </p:cNvPr>
              <p:cNvSpPr txBox="1"/>
              <p:nvPr/>
            </p:nvSpPr>
            <p:spPr>
              <a:xfrm>
                <a:off x="4275173" y="6221226"/>
                <a:ext cx="13391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dirty="0">
                    <a:latin typeface="UD デジタル 教科書体 NK" panose="02020400000000000000" pitchFamily="18" charset="-128"/>
                    <a:ea typeface="UD デジタル 教科書体 NK" panose="02020400000000000000" pitchFamily="18" charset="-128"/>
                  </a:rPr>
                  <a:t>はたら</a:t>
                </a:r>
                <a:endParaRPr kumimoji="1" lang="en-US" altLang="ja-JP" sz="1400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endParaRPr>
              </a:p>
            </p:txBody>
          </p:sp>
        </p:grp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523A9A5D-7893-71C7-EEAE-072A7A5A8379}"/>
              </a:ext>
            </a:extLst>
          </p:cNvPr>
          <p:cNvGrpSpPr/>
          <p:nvPr/>
        </p:nvGrpSpPr>
        <p:grpSpPr>
          <a:xfrm>
            <a:off x="7357792" y="2551126"/>
            <a:ext cx="5149597" cy="4653886"/>
            <a:chOff x="7357792" y="2551126"/>
            <a:chExt cx="5149597" cy="4653886"/>
          </a:xfrm>
        </p:grpSpPr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825117B2-5909-F8B5-5968-203F55FEB706}"/>
                </a:ext>
              </a:extLst>
            </p:cNvPr>
            <p:cNvSpPr/>
            <p:nvPr/>
          </p:nvSpPr>
          <p:spPr>
            <a:xfrm>
              <a:off x="7357792" y="2551126"/>
              <a:ext cx="4804011" cy="4653886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235E3E1-5387-B577-5310-FD3655B76E30}"/>
                </a:ext>
              </a:extLst>
            </p:cNvPr>
            <p:cNvGrpSpPr/>
            <p:nvPr/>
          </p:nvGrpSpPr>
          <p:grpSpPr>
            <a:xfrm>
              <a:off x="7574080" y="3992975"/>
              <a:ext cx="4402803" cy="1956669"/>
              <a:chOff x="-20165" y="897365"/>
              <a:chExt cx="12510060" cy="5219911"/>
            </a:xfrm>
          </p:grpSpPr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C18E0A06-889A-15FE-45F7-7F0DF02B6611}"/>
                  </a:ext>
                </a:extLst>
              </p:cNvPr>
              <p:cNvGrpSpPr/>
              <p:nvPr/>
            </p:nvGrpSpPr>
            <p:grpSpPr>
              <a:xfrm>
                <a:off x="671164" y="2527725"/>
                <a:ext cx="10849673" cy="3589551"/>
                <a:chOff x="1828800" y="3534984"/>
                <a:chExt cx="5936774" cy="2276475"/>
              </a:xfrm>
            </p:grpSpPr>
            <p:pic>
              <p:nvPicPr>
                <p:cNvPr id="22" name="Picture 10" descr="真っ直ぐ生えた親知らずのキャラクター">
                  <a:extLst>
                    <a:ext uri="{FF2B5EF4-FFF2-40B4-BE49-F238E27FC236}">
                      <a16:creationId xmlns:a16="http://schemas.microsoft.com/office/drawing/2014/main" id="{10A0E1C4-80C3-FA4B-298F-0DB3A2BD2B3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265" r="5000"/>
                <a:stretch/>
              </p:blipFill>
              <p:spPr bwMode="auto">
                <a:xfrm>
                  <a:off x="1828800" y="3534984"/>
                  <a:ext cx="3114100" cy="22764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Picture 10" descr="真っ直ぐ生えた親知らずのキャラクター">
                  <a:extLst>
                    <a:ext uri="{FF2B5EF4-FFF2-40B4-BE49-F238E27FC236}">
                      <a16:creationId xmlns:a16="http://schemas.microsoft.com/office/drawing/2014/main" id="{975ED4BF-D370-CD5B-5B42-1D36BF5F3B1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929" r="4643"/>
                <a:stretch/>
              </p:blipFill>
              <p:spPr bwMode="auto">
                <a:xfrm flipH="1">
                  <a:off x="4792774" y="3534984"/>
                  <a:ext cx="2972800" cy="22764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6" name="Picture 16" descr="抗生物質と菌のキャラクター">
                <a:extLst>
                  <a:ext uri="{FF2B5EF4-FFF2-40B4-BE49-F238E27FC236}">
                    <a16:creationId xmlns:a16="http://schemas.microsoft.com/office/drawing/2014/main" id="{AF6EE84E-BC78-BC04-745A-2930670A8D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hq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5282" b="89789" l="4889" r="52667">
                            <a14:foregroundMark x1="11333" y1="11972" x2="14889" y2="17254"/>
                            <a14:foregroundMark x1="24000" y1="5282" x2="23778" y2="17254"/>
                            <a14:foregroundMark x1="4889" y1="30634" x2="12667" y2="30634"/>
                            <a14:foregroundMark x1="30889" y1="23592" x2="25333" y2="58451"/>
                            <a14:foregroundMark x1="26889" y1="29577" x2="34889" y2="75352"/>
                            <a14:foregroundMark x1="31111" y1="20423" x2="39333" y2="34507"/>
                            <a14:foregroundMark x1="39333" y1="34507" x2="41429" y2="32736"/>
                            <a14:foregroundMark x1="44151" y1="38007" x2="46889" y2="48592"/>
                            <a14:foregroundMark x1="41333" y1="27113" x2="41745" y2="28705"/>
                            <a14:foregroundMark x1="46889" y1="48592" x2="48000" y2="69366"/>
                            <a14:foregroundMark x1="25111" y1="27113" x2="16222" y2="38732"/>
                            <a14:foregroundMark x1="16222" y1="38732" x2="11778" y2="56690"/>
                            <a14:foregroundMark x1="11778" y1="56690" x2="22000" y2="75704"/>
                            <a14:foregroundMark x1="22000" y1="75704" x2="36222" y2="79577"/>
                            <a14:foregroundMark x1="39778" y1="84507" x2="41333" y2="85915"/>
                            <a14:foregroundMark x1="47111" y1="63732" x2="49556" y2="69366"/>
                            <a14:foregroundMark x1="50444" y1="53873" x2="52667" y2="53873"/>
                            <a14:foregroundMark x1="18667" y1="63380" x2="13333" y2="69014"/>
                            <a14:foregroundMark x1="23556" y1="70775" x2="24667" y2="85563"/>
                            <a14:foregroundMark x1="31111" y1="77465" x2="31111" y2="89437"/>
                            <a14:foregroundMark x1="13333" y1="71479" x2="10667" y2="72535"/>
                            <a14:foregroundMark x1="47556" y1="53873" x2="51556" y2="56338"/>
                            <a14:foregroundMark x1="11778" y1="69718" x2="8889" y2="71831"/>
                            <a14:foregroundMark x1="12000" y1="56338" x2="6889" y2="54577"/>
                            <a14:foregroundMark x1="42000" y1="28873" x2="42000" y2="23592"/>
                            <a14:foregroundMark x1="42667" y1="26408" x2="42667" y2="26408"/>
                            <a14:foregroundMark x1="43111" y1="25352" x2="43111" y2="23944"/>
                            <a14:foregroundMark x1="41333" y1="36972" x2="43778" y2="24648"/>
                            <a14:foregroundMark x1="41556" y1="38028" x2="43556" y2="26056"/>
                            <a14:backgroundMark x1="43111" y1="35915" x2="43111" y2="35915"/>
                            <a14:backgroundMark x1="42889" y1="36620" x2="42889" y2="36620"/>
                            <a14:backgroundMark x1="44222" y1="35915" x2="44222" y2="35915"/>
                            <a14:backgroundMark x1="43297" y1="35328" x2="42889" y2="35563"/>
                            <a14:backgroundMark x1="45333" y1="34155" x2="43433" y2="35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646"/>
              <a:stretch/>
            </p:blipFill>
            <p:spPr bwMode="auto">
              <a:xfrm rot="21275612" flipH="1">
                <a:off x="2464190" y="1236270"/>
                <a:ext cx="1876363" cy="2090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16" descr="抗生物質と菌のキャラクター">
                <a:extLst>
                  <a:ext uri="{FF2B5EF4-FFF2-40B4-BE49-F238E27FC236}">
                    <a16:creationId xmlns:a16="http://schemas.microsoft.com/office/drawing/2014/main" id="{429939CF-0637-F0D9-D9F2-41D6D313FC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5282" b="89789" l="4889" r="52667">
                            <a14:foregroundMark x1="11333" y1="11972" x2="14889" y2="17254"/>
                            <a14:foregroundMark x1="24000" y1="5282" x2="23778" y2="17254"/>
                            <a14:foregroundMark x1="4889" y1="30634" x2="12667" y2="30634"/>
                            <a14:foregroundMark x1="30889" y1="23592" x2="25333" y2="58451"/>
                            <a14:foregroundMark x1="26889" y1="29577" x2="34889" y2="75352"/>
                            <a14:foregroundMark x1="31111" y1="20423" x2="39333" y2="34507"/>
                            <a14:foregroundMark x1="39333" y1="34507" x2="41429" y2="32736"/>
                            <a14:foregroundMark x1="44151" y1="38007" x2="46889" y2="48592"/>
                            <a14:foregroundMark x1="41333" y1="27113" x2="41745" y2="28705"/>
                            <a14:foregroundMark x1="46889" y1="48592" x2="48000" y2="69366"/>
                            <a14:foregroundMark x1="25111" y1="27113" x2="16222" y2="38732"/>
                            <a14:foregroundMark x1="16222" y1="38732" x2="11778" y2="56690"/>
                            <a14:foregroundMark x1="11778" y1="56690" x2="22000" y2="75704"/>
                            <a14:foregroundMark x1="22000" y1="75704" x2="36222" y2="79577"/>
                            <a14:foregroundMark x1="39778" y1="84507" x2="41333" y2="85915"/>
                            <a14:foregroundMark x1="47111" y1="63732" x2="49556" y2="69366"/>
                            <a14:foregroundMark x1="50444" y1="53873" x2="52667" y2="53873"/>
                            <a14:foregroundMark x1="18667" y1="63380" x2="13333" y2="69014"/>
                            <a14:foregroundMark x1="23556" y1="70775" x2="24667" y2="85563"/>
                            <a14:foregroundMark x1="31111" y1="77465" x2="31111" y2="89437"/>
                            <a14:foregroundMark x1="13333" y1="71479" x2="10667" y2="72535"/>
                            <a14:foregroundMark x1="47556" y1="53873" x2="51556" y2="56338"/>
                            <a14:foregroundMark x1="11778" y1="69718" x2="8889" y2="71831"/>
                            <a14:foregroundMark x1="12000" y1="56338" x2="6889" y2="54577"/>
                            <a14:foregroundMark x1="42000" y1="28873" x2="42000" y2="23592"/>
                            <a14:foregroundMark x1="42667" y1="26408" x2="42667" y2="26408"/>
                            <a14:foregroundMark x1="43111" y1="25352" x2="43111" y2="23944"/>
                            <a14:foregroundMark x1="41333" y1="36972" x2="43778" y2="24648"/>
                            <a14:foregroundMark x1="41556" y1="38028" x2="43556" y2="26056"/>
                            <a14:backgroundMark x1="43111" y1="35915" x2="43111" y2="35915"/>
                            <a14:backgroundMark x1="42889" y1="36620" x2="42889" y2="36620"/>
                            <a14:backgroundMark x1="44222" y1="35915" x2="44222" y2="35915"/>
                            <a14:backgroundMark x1="43297" y1="35328" x2="42889" y2="35563"/>
                            <a14:backgroundMark x1="45333" y1="34155" x2="43433" y2="35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4646"/>
              <a:stretch/>
            </p:blipFill>
            <p:spPr bwMode="auto">
              <a:xfrm rot="576901">
                <a:off x="7595133" y="897365"/>
                <a:ext cx="2051487" cy="20907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8" descr="漫符「キラキラ」">
                <a:extLst>
                  <a:ext uri="{FF2B5EF4-FFF2-40B4-BE49-F238E27FC236}">
                    <a16:creationId xmlns:a16="http://schemas.microsoft.com/office/drawing/2014/main" id="{9DB7E6D6-6359-089D-3BA2-FB12622F00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64407"/>
              <a:stretch/>
            </p:blipFill>
            <p:spPr bwMode="auto">
              <a:xfrm rot="1689458">
                <a:off x="10319008" y="2867285"/>
                <a:ext cx="2070561" cy="7369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8" descr="虹のイラスト">
                <a:extLst>
                  <a:ext uri="{FF2B5EF4-FFF2-40B4-BE49-F238E27FC236}">
                    <a16:creationId xmlns:a16="http://schemas.microsoft.com/office/drawing/2014/main" id="{9D163683-D7B4-3CA3-DF3C-942CF7C66F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93" t="-1296" r="47874" b="76095"/>
              <a:stretch/>
            </p:blipFill>
            <p:spPr bwMode="auto">
              <a:xfrm>
                <a:off x="11263807" y="3520101"/>
                <a:ext cx="1226088" cy="811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8" descr="虹のイラスト">
                <a:extLst>
                  <a:ext uri="{FF2B5EF4-FFF2-40B4-BE49-F238E27FC236}">
                    <a16:creationId xmlns:a16="http://schemas.microsoft.com/office/drawing/2014/main" id="{4832A176-96F2-2B22-C685-EF5C4C27EE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93" t="-1296" r="47874" b="76095"/>
              <a:stretch/>
            </p:blipFill>
            <p:spPr bwMode="auto">
              <a:xfrm>
                <a:off x="-20165" y="3744796"/>
                <a:ext cx="1226088" cy="811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虹のイラスト">
                <a:extLst>
                  <a:ext uri="{FF2B5EF4-FFF2-40B4-BE49-F238E27FC236}">
                    <a16:creationId xmlns:a16="http://schemas.microsoft.com/office/drawing/2014/main" id="{2DAF2058-BA43-B439-6003-76AE40D313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93" t="-1296" r="47874" b="76095"/>
              <a:stretch/>
            </p:blipFill>
            <p:spPr bwMode="auto">
              <a:xfrm>
                <a:off x="607460" y="2884745"/>
                <a:ext cx="1226088" cy="811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6DDF0FB6-06E8-EC4A-BC42-8AB0C961F961}"/>
                </a:ext>
              </a:extLst>
            </p:cNvPr>
            <p:cNvSpPr txBox="1"/>
            <p:nvPr/>
          </p:nvSpPr>
          <p:spPr>
            <a:xfrm>
              <a:off x="8412973" y="6290182"/>
              <a:ext cx="40944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虫ばになりにくくする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72BD7F12-F129-E2A6-88B6-4B3B9C4CCAE2}"/>
                </a:ext>
              </a:extLst>
            </p:cNvPr>
            <p:cNvSpPr txBox="1"/>
            <p:nvPr/>
          </p:nvSpPr>
          <p:spPr>
            <a:xfrm>
              <a:off x="8420246" y="6119995"/>
              <a:ext cx="1339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>
                  <a:latin typeface="UD デジタル 教科書体 NK" panose="02020400000000000000" pitchFamily="18" charset="-128"/>
                  <a:ea typeface="UD デジタル 教科書体 NK" panose="02020400000000000000" pitchFamily="18" charset="-128"/>
                </a:rPr>
                <a:t>むし</a:t>
              </a:r>
              <a:endParaRPr kumimoji="1" lang="en-US" altLang="ja-JP" sz="14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19130"/>
      </p:ext>
    </p:extLst>
  </p:cSld>
  <p:clrMapOvr>
    <a:masterClrMapping/>
  </p:clrMapOvr>
  <p:transition spd="slow"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フキダシのイラスト「ノーマル」">
            <a:extLst>
              <a:ext uri="{FF2B5EF4-FFF2-40B4-BE49-F238E27FC236}">
                <a16:creationId xmlns:a16="http://schemas.microsoft.com/office/drawing/2014/main" id="{7F208106-AD3A-F499-1C5D-503036FA5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2621" y="-135590"/>
            <a:ext cx="7971999" cy="657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5" name="テキスト ボックス 1"/>
          <p:cNvSpPr txBox="1"/>
          <p:nvPr/>
        </p:nvSpPr>
        <p:spPr>
          <a:xfrm>
            <a:off x="1540480" y="1631878"/>
            <a:ext cx="7197303" cy="247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一口食べたら</a:t>
            </a:r>
            <a:endParaRPr kumimoji="1" lang="en-US" altLang="ja-JP" sz="5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5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何回かめばいいの？</a:t>
            </a:r>
          </a:p>
        </p:txBody>
      </p:sp>
      <p:pic>
        <p:nvPicPr>
          <p:cNvPr id="6" name="図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966" y="4028732"/>
            <a:ext cx="2798413" cy="294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95" y="3989822"/>
            <a:ext cx="2938030" cy="301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かみかみ8">
            <a:hlinkClick r:id="" action="ppaction://media"/>
            <a:extLst>
              <a:ext uri="{FF2B5EF4-FFF2-40B4-BE49-F238E27FC236}">
                <a16:creationId xmlns:a16="http://schemas.microsoft.com/office/drawing/2014/main" id="{EF17A7F7-37EA-6D61-8942-265868C0A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5697" y="6198061"/>
            <a:ext cx="487363" cy="487363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D88813-B799-2277-F150-3359D09F976A}"/>
              </a:ext>
            </a:extLst>
          </p:cNvPr>
          <p:cNvSpPr txBox="1"/>
          <p:nvPr/>
        </p:nvSpPr>
        <p:spPr>
          <a:xfrm>
            <a:off x="1667654" y="1522726"/>
            <a:ext cx="419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ひとくち　 た</a:t>
            </a:r>
            <a:endParaRPr kumimoji="1" lang="en-US" altLang="ja-JP" sz="28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6CF80B9-FA33-B01D-0BEC-C45DC1EA85FE}"/>
              </a:ext>
            </a:extLst>
          </p:cNvPr>
          <p:cNvSpPr txBox="1"/>
          <p:nvPr/>
        </p:nvSpPr>
        <p:spPr>
          <a:xfrm>
            <a:off x="1574770" y="2847086"/>
            <a:ext cx="4199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" panose="02020400000000000000" pitchFamily="18" charset="-128"/>
                <a:ea typeface="UD デジタル 教科書体 NK" panose="02020400000000000000" pitchFamily="18" charset="-128"/>
              </a:rPr>
              <a:t>なんかい</a:t>
            </a:r>
            <a:endParaRPr kumimoji="1" lang="en-US" altLang="ja-JP" sz="2800" dirty="0">
              <a:latin typeface="UD デジタル 教科書体 NK" panose="02020400000000000000" pitchFamily="18" charset="-128"/>
              <a:ea typeface="UD デジタル 教科書体 NK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2378015"/>
      </p:ext>
    </p:extLst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204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テキスト ボックス 1"/>
          <p:cNvSpPr txBox="1"/>
          <p:nvPr/>
        </p:nvSpPr>
        <p:spPr>
          <a:xfrm>
            <a:off x="1651000" y="1956618"/>
            <a:ext cx="971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 ５かい</a:t>
            </a:r>
            <a:endParaRPr kumimoji="1" lang="en-US" altLang="ja-JP" sz="8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" name="テキスト ボックス 1"/>
          <p:cNvSpPr txBox="1"/>
          <p:nvPr/>
        </p:nvSpPr>
        <p:spPr>
          <a:xfrm>
            <a:off x="1651000" y="3386025"/>
            <a:ext cx="971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 </a:t>
            </a:r>
            <a:r>
              <a:rPr kumimoji="1" lang="en-US" altLang="ja-JP" sz="8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8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</a:t>
            </a:r>
            <a:endParaRPr kumimoji="1" lang="en-US" altLang="ja-JP" sz="8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テキスト ボックス 1"/>
          <p:cNvSpPr txBox="1"/>
          <p:nvPr/>
        </p:nvSpPr>
        <p:spPr>
          <a:xfrm>
            <a:off x="1651000" y="4850974"/>
            <a:ext cx="971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 ２</a:t>
            </a:r>
            <a:r>
              <a:rPr kumimoji="1" lang="en-US" altLang="ja-JP" sz="8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0</a:t>
            </a:r>
            <a:r>
              <a:rPr kumimoji="1" lang="ja-JP" altLang="en-US" sz="8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かい</a:t>
            </a:r>
            <a:endParaRPr kumimoji="1" lang="en-US" altLang="ja-JP" sz="8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テキスト ボックス 3">
            <a:extLst>
              <a:ext uri="{FF2B5EF4-FFF2-40B4-BE49-F238E27FC236}">
                <a16:creationId xmlns:a16="http://schemas.microsoft.com/office/drawing/2014/main" id="{644A24B0-2432-49CA-9ECE-7F0B2A1DB989}"/>
              </a:ext>
            </a:extLst>
          </p:cNvPr>
          <p:cNvSpPr txBox="1"/>
          <p:nvPr/>
        </p:nvSpPr>
        <p:spPr>
          <a:xfrm>
            <a:off x="-321129" y="-71243"/>
            <a:ext cx="12834257" cy="1650810"/>
          </a:xfrm>
          <a:prstGeom prst="rect">
            <a:avLst/>
          </a:prstGeom>
          <a:solidFill>
            <a:srgbClr val="13B7EE">
              <a:alpha val="61176"/>
            </a:srgbClr>
          </a:solidFill>
        </p:spPr>
        <p:txBody>
          <a:bodyPr wrap="square" tIns="360000" bIns="360000" rtlCol="0" anchor="t" anchorCtr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4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次の３つのうちからこたえを１つえらびましょう。</a:t>
            </a:r>
          </a:p>
        </p:txBody>
      </p:sp>
      <p:pic>
        <p:nvPicPr>
          <p:cNvPr id="9" name="かみかみ９②">
            <a:hlinkClick r:id="" action="ppaction://media"/>
            <a:extLst>
              <a:ext uri="{FF2B5EF4-FFF2-40B4-BE49-F238E27FC236}">
                <a16:creationId xmlns:a16="http://schemas.microsoft.com/office/drawing/2014/main" id="{87B3964F-1E04-E401-43E2-780AE8A50B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92090" y="6007809"/>
            <a:ext cx="487363" cy="48736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332DE71-9E14-1A91-819A-7CB0603ACF24}"/>
              </a:ext>
            </a:extLst>
          </p:cNvPr>
          <p:cNvSpPr txBox="1"/>
          <p:nvPr/>
        </p:nvSpPr>
        <p:spPr>
          <a:xfrm>
            <a:off x="-398949" y="155642"/>
            <a:ext cx="2911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つぎ</a:t>
            </a:r>
          </a:p>
        </p:txBody>
      </p:sp>
      <p:pic>
        <p:nvPicPr>
          <p:cNvPr id="6" name="かみかみ9">
            <a:hlinkClick r:id="" action="ppaction://media"/>
            <a:extLst>
              <a:ext uri="{FF2B5EF4-FFF2-40B4-BE49-F238E27FC236}">
                <a16:creationId xmlns:a16="http://schemas.microsoft.com/office/drawing/2014/main" id="{FEF0B859-83D1-8CE9-42C2-C7E6A7F35B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39317" y="515543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74006"/>
      </p:ext>
    </p:extLst>
  </p:cSld>
  <p:clrMapOvr>
    <a:masterClrMapping/>
  </p:clrMapOvr>
  <p:transition spd="slow" advClick="0" advTm="150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72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7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697</Words>
  <Application>Microsoft Office PowerPoint</Application>
  <PresentationFormat>ワイド画面</PresentationFormat>
  <Paragraphs>84</Paragraphs>
  <Slides>10</Slides>
  <Notes>10</Notes>
  <HiddenSlides>0</HiddenSlides>
  <MMClips>12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UD デジタル 教科書体 NK</vt:lpstr>
      <vt:lpstr>UD デジタル 教科書体 NK-B</vt:lpstr>
      <vt:lpstr>UD デジタル 教科書体 NK-R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カミカミごっくん</dc:title>
  <dc:creator>丸山　宏美</dc:creator>
  <cp:lastModifiedBy>guest-01</cp:lastModifiedBy>
  <cp:revision>72</cp:revision>
  <dcterms:created xsi:type="dcterms:W3CDTF">2020-06-11T02:18:43Z</dcterms:created>
  <dcterms:modified xsi:type="dcterms:W3CDTF">2025-10-21T05:55:26Z</dcterms:modified>
</cp:coreProperties>
</file>